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96" r:id="rId2"/>
    <p:sldId id="316" r:id="rId3"/>
    <p:sldId id="297" r:id="rId4"/>
    <p:sldId id="325" r:id="rId5"/>
    <p:sldId id="299" r:id="rId6"/>
    <p:sldId id="300" r:id="rId7"/>
    <p:sldId id="301" r:id="rId8"/>
    <p:sldId id="314" r:id="rId9"/>
    <p:sldId id="289" r:id="rId10"/>
    <p:sldId id="290" r:id="rId11"/>
    <p:sldId id="329" r:id="rId12"/>
    <p:sldId id="330" r:id="rId13"/>
    <p:sldId id="324" r:id="rId14"/>
    <p:sldId id="331" r:id="rId15"/>
    <p:sldId id="328" r:id="rId16"/>
    <p:sldId id="326" r:id="rId17"/>
    <p:sldId id="303" r:id="rId18"/>
    <p:sldId id="305" r:id="rId19"/>
    <p:sldId id="306" r:id="rId20"/>
    <p:sldId id="307" r:id="rId21"/>
    <p:sldId id="309" r:id="rId22"/>
    <p:sldId id="308" r:id="rId23"/>
    <p:sldId id="293" r:id="rId2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59B5A"/>
    <a:srgbClr val="CFAB5A"/>
    <a:srgbClr val="3B530F"/>
    <a:srgbClr val="557717"/>
    <a:srgbClr val="6280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14" autoAdjust="0"/>
    <p:restoredTop sz="87852" autoAdjust="0"/>
  </p:normalViewPr>
  <p:slideViewPr>
    <p:cSldViewPr snapToGrid="0" snapToObjects="1">
      <p:cViewPr varScale="1">
        <p:scale>
          <a:sx n="52" d="100"/>
          <a:sy n="52" d="100"/>
        </p:scale>
        <p:origin x="-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-2544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5E454-51C4-F345-9749-63C592D1CF03}" type="datetimeFigureOut">
              <a:rPr lang="sv-SE" smtClean="0"/>
              <a:pPr/>
              <a:t>13-07-11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53187-B093-514B-A834-D632D6826C2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EC522-92AC-AD40-8FB1-C047B956364A}" type="datetimeFigureOut">
              <a:rPr lang="sv-SE" smtClean="0"/>
              <a:pPr/>
              <a:t>13-07-11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409D5-8365-DE45-ADA7-DC25C40C525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23212-12D5-3443-8F74-F8E6AD8C3D0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23212-12D5-3443-8F74-F8E6AD8C3D0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23212-12D5-3443-8F74-F8E6AD8C3D0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”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0139C-12C5-AA4E-A4A0-172CF55D80A0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0139C-12C5-AA4E-A4A0-172CF55D80A0}" type="slidenum">
              <a:rPr lang="sv-SE" smtClean="0"/>
              <a:pPr/>
              <a:t>5</a:t>
            </a:fld>
            <a:endParaRPr lang="sv-S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33881-D6B3-EB40-BEC2-3FE1D71470E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0139C-12C5-AA4E-A4A0-172CF55D80A0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E7A13-CA1F-B148-A1F9-1FE216175A1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E7A13-CA1F-B148-A1F9-1FE216175A1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23212-12D5-3443-8F74-F8E6AD8C3D0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33881-D6B3-EB40-BEC2-3FE1D71470E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Rubrikbil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268162C-D962-E24F-A949-38E08EE3D058}" type="datetime1">
              <a:rPr lang="sv-SE" smtClean="0"/>
              <a:pPr/>
              <a:t>13-07-11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2D8A-1C61-894E-9D5B-6FB01D6DC8EE}" type="datetime1">
              <a:rPr lang="sv-SE" smtClean="0"/>
              <a:pPr/>
              <a:t>13-07-11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B907-A738-8A4E-9B96-BBC1F24708BA}" type="datetime1">
              <a:rPr lang="sv-SE" smtClean="0"/>
              <a:pPr/>
              <a:t>13-07-11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2EAA-983F-BA40-A46A-FC53A1090496}" type="datetime1">
              <a:rPr lang="sv-SE" smtClean="0"/>
              <a:pPr/>
              <a:t>13-07-11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BE50-F7E8-3043-AB48-712B5FA480C8}" type="datetime1">
              <a:rPr lang="sv-SE" smtClean="0"/>
              <a:pPr/>
              <a:t>13-07-11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A773-FF27-364A-A7B3-C04ABBFB9E9C}" type="datetime1">
              <a:rPr lang="sv-SE" smtClean="0"/>
              <a:pPr/>
              <a:t>13-07-11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61B3-616C-764E-9876-AB881F706ED2}" type="datetime1">
              <a:rPr lang="sv-SE" smtClean="0"/>
              <a:pPr/>
              <a:t>13-07-11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CCD7-32C4-BF48-8382-C49686BBCDE1}" type="datetime1">
              <a:rPr lang="sv-SE" smtClean="0"/>
              <a:pPr/>
              <a:t>13-07-11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ld ovanför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FE19-EE25-224C-AABE-0041F7B3B43A}" type="datetime1">
              <a:rPr lang="sv-SE" smtClean="0"/>
              <a:pPr/>
              <a:t>13-07-11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bilder ovanför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C7F1-62F2-7B49-B875-8656005BDAC2}" type="datetime1">
              <a:rPr lang="sv-SE" smtClean="0"/>
              <a:pPr/>
              <a:t>13-07-11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Rubrik och lodrä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7C07-BD20-F449-BD38-2B1E2F8CAC72}" type="datetime1">
              <a:rPr lang="sv-SE" smtClean="0"/>
              <a:pPr/>
              <a:t>13-07-11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3A20-7484-8A47-A639-769AE6E51551}" type="datetime1">
              <a:rPr lang="sv-SE" smtClean="0"/>
              <a:pPr/>
              <a:t>13-07-11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ät rubrik oc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68C3-BFCA-B747-ADEE-EF92B406745E}" type="datetime1">
              <a:rPr lang="sv-SE" smtClean="0"/>
              <a:pPr/>
              <a:t>13-07-11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Rubrikbild med vattenstämpe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E9318E7-32F3-C14C-82E0-12CD8A719E43}" type="datetime1">
              <a:rPr lang="sv-SE" smtClean="0"/>
              <a:pPr/>
              <a:t>13-07-11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5068-FDDD-8D42-A0E7-441F4688FB84}" type="datetime1">
              <a:rPr lang="sv-SE" smtClean="0"/>
              <a:pPr/>
              <a:t>13-07-11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vsnitt med vattenstämpe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A4B1-E5F5-D840-AE54-B163850CC024}" type="datetime1">
              <a:rPr lang="sv-SE" smtClean="0"/>
              <a:pPr/>
              <a:t>13-07-11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vsnitt med bild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346D-7391-A84F-B550-7078C932F8C3}" type="datetime1">
              <a:rPr lang="sv-SE" smtClean="0"/>
              <a:pPr/>
              <a:t>13-07-11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8DE-00EF-1245-99F4-AC944E1B2CDD}" type="datetime1">
              <a:rPr lang="sv-SE" smtClean="0"/>
              <a:pPr/>
              <a:t>13-07-11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3394-AD0C-3A47-97B8-39D492672C8D}" type="datetime1">
              <a:rPr lang="sv-SE" smtClean="0"/>
              <a:pPr/>
              <a:t>13-07-11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innehållsdelar, över-/ned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9A5F-1499-9147-810A-8AC163FDB9B8}" type="datetime1">
              <a:rPr lang="sv-SE" smtClean="0"/>
              <a:pPr/>
              <a:t>13-07-11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E88EC91-BAE0-494D-8EA7-C16EAC6F1A91}" type="datetime1">
              <a:rPr lang="sv-SE" smtClean="0"/>
              <a:pPr/>
              <a:t>13-07-11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5" Type="http://schemas.openxmlformats.org/officeDocument/2006/relationships/image" Target="../media/image14.pdf"/><Relationship Id="rId6" Type="http://schemas.openxmlformats.org/officeDocument/2006/relationships/image" Target="../media/image15.png"/><Relationship Id="rId7" Type="http://schemas.openxmlformats.org/officeDocument/2006/relationships/image" Target="../media/image16.pdf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df"/><Relationship Id="rId6" Type="http://schemas.openxmlformats.org/officeDocument/2006/relationships/image" Target="../media/image21.png"/><Relationship Id="rId7" Type="http://schemas.openxmlformats.org/officeDocument/2006/relationships/image" Target="../media/image22.pdf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0" y="2445432"/>
            <a:ext cx="7772400" cy="1362075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sz="6000" dirty="0" smtClean="0"/>
              <a:t>To start learning RFT</a:t>
            </a:r>
            <a:endParaRPr lang="en-US" sz="6000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>
          <a:xfrm>
            <a:off x="457200" y="4488545"/>
            <a:ext cx="7772400" cy="9875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Niklas</a:t>
            </a:r>
            <a:r>
              <a:rPr lang="en-US" dirty="0" smtClean="0"/>
              <a:t> </a:t>
            </a:r>
            <a:r>
              <a:rPr lang="en-US" dirty="0" err="1" smtClean="0"/>
              <a:t>Törneke</a:t>
            </a:r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An exercise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10</a:t>
            </a:fld>
            <a:endParaRPr lang="en-US"/>
          </a:p>
        </p:txBody>
      </p:sp>
      <p:sp useBgFill="1">
        <p:nvSpPr>
          <p:cNvPr id="6" name="textruta 5"/>
          <p:cNvSpPr txBox="1"/>
          <p:nvPr/>
        </p:nvSpPr>
        <p:spPr>
          <a:xfrm>
            <a:off x="983049" y="0"/>
            <a:ext cx="7246551" cy="68326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r>
              <a:rPr lang="en-US" sz="3200" b="1" i="1" dirty="0" smtClean="0"/>
              <a:t>In what way is…</a:t>
            </a:r>
            <a:r>
              <a:rPr lang="en-US" sz="2800" dirty="0" smtClean="0"/>
              <a:t>			</a:t>
            </a:r>
            <a:r>
              <a:rPr lang="en-US" sz="2400" dirty="0" smtClean="0"/>
              <a:t>	</a:t>
            </a:r>
          </a:p>
          <a:p>
            <a:r>
              <a:rPr lang="en-US" sz="2400" dirty="0" smtClean="0"/>
              <a:t>					</a:t>
            </a:r>
          </a:p>
          <a:p>
            <a:r>
              <a:rPr lang="en-US" sz="2400" dirty="0" smtClean="0"/>
              <a:t>One list						   		       Another list</a:t>
            </a:r>
          </a:p>
          <a:p>
            <a:r>
              <a:rPr lang="en-US" sz="2400" dirty="0" smtClean="0"/>
              <a:t>1.					1. behind				1.				?</a:t>
            </a:r>
          </a:p>
          <a:p>
            <a:endParaRPr lang="en-US" sz="2400" dirty="0" smtClean="0"/>
          </a:p>
          <a:p>
            <a:r>
              <a:rPr lang="en-US" sz="2400" dirty="0" smtClean="0"/>
              <a:t>2.					2. longer than			2.			      ?</a:t>
            </a:r>
          </a:p>
          <a:p>
            <a:endParaRPr lang="en-US" sz="2400" dirty="0" smtClean="0"/>
          </a:p>
          <a:p>
            <a:r>
              <a:rPr lang="en-US" sz="2400" dirty="0" smtClean="0"/>
              <a:t>3.					3. before				3.				?</a:t>
            </a:r>
          </a:p>
          <a:p>
            <a:pPr>
              <a:buFont typeface="+mj-lt"/>
              <a:buAutoNum type="arabicPeriod"/>
            </a:pPr>
            <a:endParaRPr lang="en-US" sz="2400" dirty="0" smtClean="0"/>
          </a:p>
          <a:p>
            <a:r>
              <a:rPr lang="en-US" sz="2400" dirty="0" smtClean="0"/>
              <a:t>4.					4. better than			4				?.</a:t>
            </a:r>
          </a:p>
          <a:p>
            <a:pPr>
              <a:buFont typeface="+mj-lt"/>
              <a:buAutoNum type="arabicPeriod"/>
            </a:pPr>
            <a:endParaRPr lang="en-US" sz="2400" dirty="0" smtClean="0"/>
          </a:p>
          <a:p>
            <a:r>
              <a:rPr lang="en-US" sz="2400" dirty="0" smtClean="0"/>
              <a:t>5.					5. inside				5.				?</a:t>
            </a:r>
          </a:p>
          <a:p>
            <a:pPr>
              <a:buFont typeface="+mj-lt"/>
              <a:buAutoNum type="arabicPeriod"/>
            </a:pPr>
            <a:endParaRPr lang="en-US" sz="2400" dirty="0" smtClean="0"/>
          </a:p>
          <a:p>
            <a:r>
              <a:rPr lang="en-US" sz="2400" dirty="0" smtClean="0"/>
              <a:t>6.					6. same as			      6.				?</a:t>
            </a:r>
          </a:p>
          <a:p>
            <a:pPr>
              <a:buFont typeface="+mj-lt"/>
              <a:buAutoNum type="arabicPeriod"/>
            </a:pPr>
            <a:endParaRPr lang="en-US" sz="2400" dirty="0" smtClean="0"/>
          </a:p>
          <a:p>
            <a:r>
              <a:rPr lang="en-US" sz="2400" dirty="0" smtClean="0"/>
              <a:t>7.					7. part of				7.				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effects of relational framing</a:t>
            </a:r>
            <a:endParaRPr lang="en-US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 a human being anything in the context can obtain  functions due to social whim</a:t>
            </a:r>
          </a:p>
          <a:p>
            <a:r>
              <a:rPr lang="en-US" dirty="0" smtClean="0"/>
              <a:t>The very behavior of humans (even private, subtle behavior) can obtain functions due to social whim</a:t>
            </a:r>
          </a:p>
          <a:p>
            <a:r>
              <a:rPr lang="en-US" dirty="0" smtClean="0"/>
              <a:t>The technical term for this is </a:t>
            </a:r>
            <a:r>
              <a:rPr lang="en-US" b="1" dirty="0" smtClean="0"/>
              <a:t>transformation of functions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3"/>
          </p:nvPr>
        </p:nvSpPr>
        <p:spPr>
          <a:xfrm>
            <a:off x="912813" y="4385557"/>
            <a:ext cx="7315200" cy="1920240"/>
          </a:xfrm>
        </p:spPr>
        <p:txBody>
          <a:bodyPr/>
          <a:lstStyle/>
          <a:p>
            <a:r>
              <a:rPr lang="en-US" dirty="0" smtClean="0"/>
              <a:t>Two areas of special importance:                                       							     </a:t>
            </a:r>
            <a:r>
              <a:rPr lang="en-US" sz="2800" b="1" i="1" dirty="0" smtClean="0"/>
              <a:t>The ability to follow instructions (rule following) Interaction with your own behavior (self)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88297"/>
            <a:ext cx="7313613" cy="868362"/>
          </a:xfrm>
        </p:spPr>
        <p:txBody>
          <a:bodyPr/>
          <a:lstStyle/>
          <a:p>
            <a:r>
              <a:rPr lang="en-US" sz="4000" dirty="0" smtClean="0"/>
              <a:t>Rule following</a:t>
            </a:r>
            <a:endParaRPr lang="en-US" sz="4000" dirty="0"/>
          </a:p>
        </p:txBody>
      </p:sp>
      <p:sp>
        <p:nvSpPr>
          <p:cNvPr id="5" name="Ellips 4"/>
          <p:cNvSpPr/>
          <p:nvPr/>
        </p:nvSpPr>
        <p:spPr>
          <a:xfrm>
            <a:off x="458299" y="1600968"/>
            <a:ext cx="8225816" cy="52570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ruta 6"/>
          <p:cNvSpPr txBox="1"/>
          <p:nvPr/>
        </p:nvSpPr>
        <p:spPr>
          <a:xfrm>
            <a:off x="1647208" y="1600968"/>
            <a:ext cx="5953773" cy="164443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</a:rPr>
              <a:t>CONTEXT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567615" y="5456637"/>
            <a:ext cx="5953773" cy="1401363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rgbClr val="2C2617"/>
                </a:solidFill>
              </a:rPr>
              <a:t>CONTEXT</a:t>
            </a:r>
            <a:endParaRPr lang="en-US" sz="6000" dirty="0">
              <a:solidFill>
                <a:srgbClr val="2C2617"/>
              </a:solidFill>
            </a:endParaRPr>
          </a:p>
        </p:txBody>
      </p:sp>
      <p:pic>
        <p:nvPicPr>
          <p:cNvPr id="14" name="Bildobjekt 13" descr="j0186102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28791" y="2723875"/>
            <a:ext cx="1548946" cy="2858896"/>
          </a:xfrm>
          <a:prstGeom prst="rect">
            <a:avLst/>
          </a:prstGeom>
        </p:spPr>
      </p:pic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</a:t>
            </a:r>
            <a:endParaRPr lang="en-US"/>
          </a:p>
        </p:txBody>
      </p:sp>
      <p:sp>
        <p:nvSpPr>
          <p:cNvPr id="20" name="Höger 19"/>
          <p:cNvSpPr/>
          <p:nvPr/>
        </p:nvSpPr>
        <p:spPr>
          <a:xfrm>
            <a:off x="2249716" y="3829566"/>
            <a:ext cx="1118270" cy="9198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C26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öger 21"/>
          <p:cNvSpPr/>
          <p:nvPr/>
        </p:nvSpPr>
        <p:spPr>
          <a:xfrm>
            <a:off x="5636834" y="3829566"/>
            <a:ext cx="1118270" cy="9198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C26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ruta 25"/>
          <p:cNvSpPr txBox="1"/>
          <p:nvPr/>
        </p:nvSpPr>
        <p:spPr>
          <a:xfrm>
            <a:off x="914400" y="1356659"/>
            <a:ext cx="18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ruta 26"/>
          <p:cNvSpPr txBox="1"/>
          <p:nvPr/>
        </p:nvSpPr>
        <p:spPr>
          <a:xfrm>
            <a:off x="657412" y="2723875"/>
            <a:ext cx="134740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413C29"/>
                </a:solidFill>
                <a:cs typeface="Times New Roman"/>
              </a:rPr>
              <a:t>A</a:t>
            </a:r>
            <a:endParaRPr lang="en-US" sz="16600" dirty="0">
              <a:solidFill>
                <a:srgbClr val="413C29"/>
              </a:solidFill>
              <a:cs typeface="Times New Roman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3828791" y="2809759"/>
            <a:ext cx="146942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413C29"/>
                </a:solidFill>
              </a:rPr>
              <a:t>B</a:t>
            </a:r>
            <a:endParaRPr lang="en-US" sz="16600" dirty="0">
              <a:solidFill>
                <a:srgbClr val="413C29"/>
              </a:solidFill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6755104" y="2809759"/>
            <a:ext cx="169602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413C29"/>
                </a:solidFill>
              </a:rPr>
              <a:t>C</a:t>
            </a:r>
            <a:endParaRPr lang="en-US" sz="16600" dirty="0">
              <a:solidFill>
                <a:srgbClr val="413C29"/>
              </a:solidFill>
            </a:endParaRPr>
          </a:p>
        </p:txBody>
      </p:sp>
      <p:sp useBgFill="1">
        <p:nvSpPr>
          <p:cNvPr id="16" name="textruta 15"/>
          <p:cNvSpPr txBox="1"/>
          <p:nvPr/>
        </p:nvSpPr>
        <p:spPr>
          <a:xfrm>
            <a:off x="0" y="1356659"/>
            <a:ext cx="9056555" cy="57861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i="1" dirty="0" smtClean="0"/>
              <a:t>				</a:t>
            </a:r>
          </a:p>
          <a:p>
            <a:endParaRPr lang="en-US" sz="2800" b="1" i="1" dirty="0" smtClean="0"/>
          </a:p>
          <a:p>
            <a:r>
              <a:rPr lang="en-US" sz="2800" b="1" i="1" dirty="0" smtClean="0"/>
              <a:t>		</a:t>
            </a:r>
            <a:r>
              <a:rPr lang="en-US" sz="2000" i="1" dirty="0" smtClean="0"/>
              <a:t>“Turn left at the next traffic light, drive one kilometer and take first right </a:t>
            </a:r>
          </a:p>
          <a:p>
            <a:r>
              <a:rPr lang="en-US" sz="2000" i="1" dirty="0" smtClean="0"/>
              <a:t>		after the petrol station and then you will see the football arena straight ahead”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		“Make sure you sleep, otherwise you will be ill”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		“If you go to bed now you will have a surprise tomorrow”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		“If you do that again I will go away and never come back”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		“Find out why you are anxious and the anxiety will go away”</a:t>
            </a:r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i="1" dirty="0" smtClean="0"/>
          </a:p>
          <a:p>
            <a:endParaRPr lang="en-US" i="1" dirty="0"/>
          </a:p>
        </p:txBody>
      </p:sp>
      <p:sp useBgFill="1">
        <p:nvSpPr>
          <p:cNvPr id="21" name="textruta 20"/>
          <p:cNvSpPr txBox="1"/>
          <p:nvPr/>
        </p:nvSpPr>
        <p:spPr>
          <a:xfrm>
            <a:off x="268949" y="488297"/>
            <a:ext cx="8787606" cy="71096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sz="2800" b="1" i="1" dirty="0" smtClean="0"/>
          </a:p>
          <a:p>
            <a:endParaRPr lang="en-US" sz="2800" b="1" i="1" dirty="0" smtClean="0"/>
          </a:p>
          <a:p>
            <a:r>
              <a:rPr lang="en-US" sz="2800" b="1" i="1" dirty="0" smtClean="0"/>
              <a:t>		</a:t>
            </a:r>
          </a:p>
          <a:p>
            <a:endParaRPr lang="en-US" sz="2800" b="1" i="1" dirty="0" smtClean="0"/>
          </a:p>
          <a:p>
            <a:r>
              <a:rPr lang="en-US" sz="2800" b="1" i="1" dirty="0" smtClean="0"/>
              <a:t>		</a:t>
            </a:r>
            <a:r>
              <a:rPr lang="en-US" sz="3200" b="1" i="1" dirty="0" smtClean="0"/>
              <a:t>All is changed when stimuli (part of the context) </a:t>
            </a:r>
          </a:p>
          <a:p>
            <a:r>
              <a:rPr lang="en-US" sz="3200" b="1" i="1" dirty="0" smtClean="0"/>
              <a:t>	can acquire function (effect on behavior) in a new way!</a:t>
            </a:r>
          </a:p>
          <a:p>
            <a:endParaRPr lang="en-US" sz="2800" b="1" i="1" dirty="0" smtClean="0"/>
          </a:p>
          <a:p>
            <a:endParaRPr lang="en-US" sz="2800" b="1" i="1" dirty="0" smtClean="0"/>
          </a:p>
          <a:p>
            <a:endParaRPr lang="en-US" sz="2800" b="1" i="1" dirty="0" smtClean="0"/>
          </a:p>
          <a:p>
            <a:endParaRPr lang="en-US" sz="2800" b="1" i="1" dirty="0" smtClean="0"/>
          </a:p>
          <a:p>
            <a:endParaRPr lang="en-US" sz="2800" b="1" i="1" dirty="0" smtClean="0"/>
          </a:p>
          <a:p>
            <a:endParaRPr lang="en-US" sz="2800" b="1" i="1" dirty="0" smtClean="0"/>
          </a:p>
          <a:p>
            <a:endParaRPr lang="en-US" sz="2800" b="1" i="1" dirty="0" smtClean="0"/>
          </a:p>
          <a:p>
            <a:r>
              <a:rPr lang="en-US" sz="2800" b="1" i="1" dirty="0" smtClean="0"/>
              <a:t>   </a:t>
            </a:r>
          </a:p>
          <a:p>
            <a:endParaRPr lang="en-US" sz="2800" b="1" i="1" dirty="0" smtClean="0"/>
          </a:p>
          <a:p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7" grpId="0"/>
      <p:bldP spid="17" grpId="0"/>
      <p:bldP spid="18" grpId="0"/>
      <p:bldP spid="16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88297"/>
            <a:ext cx="7313613" cy="868362"/>
          </a:xfrm>
        </p:spPr>
        <p:txBody>
          <a:bodyPr/>
          <a:lstStyle/>
          <a:p>
            <a:r>
              <a:rPr lang="en-US" sz="4000" dirty="0" smtClean="0"/>
              <a:t>Interacting with your own behavior</a:t>
            </a:r>
            <a:endParaRPr lang="en-US" sz="4000" dirty="0"/>
          </a:p>
        </p:txBody>
      </p:sp>
      <p:sp>
        <p:nvSpPr>
          <p:cNvPr id="5" name="Ellips 4"/>
          <p:cNvSpPr/>
          <p:nvPr/>
        </p:nvSpPr>
        <p:spPr>
          <a:xfrm>
            <a:off x="458299" y="1600968"/>
            <a:ext cx="8225816" cy="52570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ruta 6"/>
          <p:cNvSpPr txBox="1"/>
          <p:nvPr/>
        </p:nvSpPr>
        <p:spPr>
          <a:xfrm>
            <a:off x="1647208" y="1600968"/>
            <a:ext cx="5953773" cy="164443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rgbClr val="2C2617"/>
                </a:solidFill>
              </a:rPr>
              <a:t>CONTEXT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567615" y="5456637"/>
            <a:ext cx="5953773" cy="1401363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rgbClr val="2C2617"/>
                </a:solidFill>
              </a:rPr>
              <a:t>CONTEXT</a:t>
            </a:r>
            <a:endParaRPr lang="en-US" sz="6000" dirty="0">
              <a:solidFill>
                <a:srgbClr val="2C2617"/>
              </a:solidFill>
            </a:endParaRPr>
          </a:p>
        </p:txBody>
      </p:sp>
      <p:sp>
        <p:nvSpPr>
          <p:cNvPr id="9" name="Vänster-höger 8"/>
          <p:cNvSpPr/>
          <p:nvPr/>
        </p:nvSpPr>
        <p:spPr>
          <a:xfrm>
            <a:off x="2091658" y="3829566"/>
            <a:ext cx="1494041" cy="833377"/>
          </a:xfrm>
          <a:prstGeom prst="leftRight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Vänster-höger 9"/>
          <p:cNvSpPr/>
          <p:nvPr/>
        </p:nvSpPr>
        <p:spPr>
          <a:xfrm>
            <a:off x="5551873" y="3829566"/>
            <a:ext cx="1549560" cy="833377"/>
          </a:xfrm>
          <a:prstGeom prst="leftRightArrow">
            <a:avLst/>
          </a:prstGeom>
          <a:solidFill>
            <a:srgbClr val="2C26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Bildobjekt 13" descr="j0186102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28791" y="2723875"/>
            <a:ext cx="1548946" cy="2858896"/>
          </a:xfrm>
          <a:prstGeom prst="rect">
            <a:avLst/>
          </a:prstGeom>
        </p:spPr>
      </p:pic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pic>
        <p:nvPicPr>
          <p:cNvPr id="12" name="Bildobjekt 11" descr="j0186102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72735" y="3273260"/>
            <a:ext cx="1218923" cy="1939068"/>
          </a:xfrm>
          <a:prstGeom prst="rect">
            <a:avLst/>
          </a:prstGeom>
        </p:spPr>
      </p:pic>
      <p:pic>
        <p:nvPicPr>
          <p:cNvPr id="13" name="Bildobjekt 12" descr="j0186102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282606" y="3245400"/>
            <a:ext cx="1218923" cy="1939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308429" y="503238"/>
            <a:ext cx="8696015" cy="868362"/>
          </a:xfrm>
        </p:spPr>
        <p:txBody>
          <a:bodyPr/>
          <a:lstStyle/>
          <a:p>
            <a:r>
              <a:rPr lang="en-US" sz="4000" dirty="0" smtClean="0"/>
              <a:t>Interacting with your own behavior (self)</a:t>
            </a:r>
            <a:endParaRPr lang="en-US" sz="4000" dirty="0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1"/>
          </p:nvPr>
        </p:nvSpPr>
        <p:spPr>
          <a:xfrm>
            <a:off x="912813" y="2612571"/>
            <a:ext cx="7315200" cy="192024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Training in deictic framing of your own responses</a:t>
            </a:r>
          </a:p>
          <a:p>
            <a:pPr>
              <a:buNone/>
            </a:pPr>
            <a:r>
              <a:rPr lang="en-US" dirty="0" smtClean="0"/>
              <a:t>	     I – HERE – NOW versus I – THERE – THEN</a:t>
            </a:r>
          </a:p>
          <a:p>
            <a:pPr>
              <a:buNone/>
            </a:pPr>
            <a:r>
              <a:rPr lang="en-US" b="1" i="1" dirty="0" smtClean="0"/>
              <a:t>	</a:t>
            </a:r>
            <a:r>
              <a:rPr lang="en-US" i="1" dirty="0" smtClean="0"/>
              <a:t>As a result we have the “</a:t>
            </a:r>
            <a:r>
              <a:rPr lang="en-US" i="1" dirty="0" err="1" smtClean="0"/>
              <a:t>fromeness</a:t>
            </a:r>
            <a:r>
              <a:rPr lang="en-US" i="1" dirty="0" smtClean="0"/>
              <a:t>” of human experience: a particular experience of perspective which is a result of the ability to interact with arbitrary contextual cues (we experience a “deictic I”)                 </a:t>
            </a:r>
            <a:r>
              <a:rPr lang="en-US" b="1" i="1" dirty="0" smtClean="0"/>
              <a:t>		  </a:t>
            </a:r>
          </a:p>
          <a:p>
            <a:pPr>
              <a:buNone/>
            </a:pPr>
            <a:endParaRPr lang="en-US" b="1" i="1" dirty="0" smtClean="0"/>
          </a:p>
          <a:p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14</a:t>
            </a:fld>
            <a:endParaRPr lang="en-US" dirty="0"/>
          </a:p>
        </p:txBody>
      </p:sp>
      <p:sp useBgFill="1">
        <p:nvSpPr>
          <p:cNvPr id="14" name="Platshållare för innehåll 13"/>
          <p:cNvSpPr>
            <a:spLocks noGrp="1"/>
          </p:cNvSpPr>
          <p:nvPr>
            <p:ph sz="half" idx="13"/>
          </p:nvPr>
        </p:nvSpPr>
        <p:spPr>
          <a:xfrm>
            <a:off x="912813" y="2612571"/>
            <a:ext cx="7315200" cy="2630715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sz="2400" dirty="0" smtClean="0"/>
              <a:t>Self as ongoing process</a:t>
            </a:r>
          </a:p>
          <a:p>
            <a:pPr algn="ctr">
              <a:buNone/>
            </a:pPr>
            <a:r>
              <a:rPr lang="en-US" sz="2400" dirty="0" smtClean="0"/>
              <a:t>	Self as story, content or concept</a:t>
            </a:r>
          </a:p>
          <a:p>
            <a:pPr algn="ctr">
              <a:buNone/>
            </a:pPr>
            <a:r>
              <a:rPr lang="en-US" sz="2400" dirty="0" smtClean="0"/>
              <a:t>	Self as perspective or context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/>
          </a:p>
        </p:txBody>
      </p:sp>
      <p:sp useBgFill="1">
        <p:nvSpPr>
          <p:cNvPr id="16" name="textruta 15"/>
          <p:cNvSpPr txBox="1"/>
          <p:nvPr/>
        </p:nvSpPr>
        <p:spPr>
          <a:xfrm>
            <a:off x="1361729" y="1735138"/>
            <a:ext cx="6285896" cy="58477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Training in verbal self–discrimination</a:t>
            </a:r>
            <a:endParaRPr lang="en-US" sz="3200" dirty="0"/>
          </a:p>
        </p:txBody>
      </p:sp>
      <p:sp useBgFill="1">
        <p:nvSpPr>
          <p:cNvPr id="17" name="textruta 16"/>
          <p:cNvSpPr txBox="1"/>
          <p:nvPr/>
        </p:nvSpPr>
        <p:spPr>
          <a:xfrm>
            <a:off x="700648" y="2504075"/>
            <a:ext cx="7527365" cy="273921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				In simple words</a:t>
            </a:r>
            <a:r>
              <a:rPr lang="en-US" sz="2400" dirty="0" smtClean="0"/>
              <a:t>: </a:t>
            </a:r>
          </a:p>
          <a:p>
            <a:endParaRPr lang="en-US" sz="2400" dirty="0" smtClean="0"/>
          </a:p>
          <a:p>
            <a:r>
              <a:rPr lang="en-US" sz="2400" i="1" dirty="0" smtClean="0"/>
              <a:t>      I learn that I am “I” and that my own subtle responses, such as 	thinking and feeling, are part of but not identical to “I”</a:t>
            </a:r>
          </a:p>
          <a:p>
            <a:endParaRPr lang="en-US" sz="2400" i="1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 useBgFill="1">
        <p:nvSpPr>
          <p:cNvPr id="18" name="textruta 17"/>
          <p:cNvSpPr txBox="1"/>
          <p:nvPr/>
        </p:nvSpPr>
        <p:spPr>
          <a:xfrm>
            <a:off x="914400" y="2612571"/>
            <a:ext cx="7527365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				   </a:t>
            </a:r>
            <a:r>
              <a:rPr lang="en-US" sz="2800" i="1" dirty="0" smtClean="0"/>
              <a:t>In technical words: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	    I learn to frame my own responses in perspective from                 	    and in hierarchy with the deictic I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8808" y="503238"/>
            <a:ext cx="8705636" cy="1231900"/>
          </a:xfrm>
        </p:spPr>
        <p:txBody>
          <a:bodyPr/>
          <a:lstStyle/>
          <a:p>
            <a:r>
              <a:rPr lang="en-US" sz="4000" dirty="0" smtClean="0"/>
              <a:t>Interacting with your own behavior (self)</a:t>
            </a:r>
            <a:endParaRPr lang="en-US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400" y="2231061"/>
            <a:ext cx="7313613" cy="40560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/>
              <a:t>Training verbal self–discrimination</a:t>
            </a:r>
          </a:p>
          <a:p>
            <a:pPr algn="ctr">
              <a:buNone/>
            </a:pPr>
            <a:r>
              <a:rPr lang="en-US" sz="2800" dirty="0" smtClean="0"/>
              <a:t>Self as ongoing process</a:t>
            </a:r>
          </a:p>
          <a:p>
            <a:pPr algn="ctr">
              <a:buNone/>
            </a:pPr>
            <a:r>
              <a:rPr lang="en-US" sz="2800" dirty="0" smtClean="0"/>
              <a:t>Self as concept, content or story</a:t>
            </a:r>
          </a:p>
          <a:p>
            <a:pPr algn="ctr">
              <a:buNone/>
            </a:pPr>
            <a:r>
              <a:rPr lang="en-US" sz="2800" dirty="0" smtClean="0"/>
              <a:t>Self as perspective or context</a:t>
            </a:r>
            <a:endParaRPr lang="en-US" sz="28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</a:t>
            </a:r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15</a:t>
            </a:fld>
            <a:endParaRPr lang="en-US" dirty="0"/>
          </a:p>
        </p:txBody>
      </p:sp>
      <p:sp useBgFill="1">
        <p:nvSpPr>
          <p:cNvPr id="6" name="textruta 5"/>
          <p:cNvSpPr txBox="1"/>
          <p:nvPr/>
        </p:nvSpPr>
        <p:spPr>
          <a:xfrm>
            <a:off x="914400" y="3040669"/>
            <a:ext cx="7527365" cy="273921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				In simple words</a:t>
            </a:r>
            <a:r>
              <a:rPr lang="en-US" sz="2400" dirty="0" smtClean="0"/>
              <a:t>: </a:t>
            </a:r>
          </a:p>
          <a:p>
            <a:endParaRPr lang="en-US" sz="2400" dirty="0" smtClean="0"/>
          </a:p>
          <a:p>
            <a:r>
              <a:rPr lang="en-US" sz="2400" i="1" dirty="0" smtClean="0"/>
              <a:t>      I learn that I am “I” and that my own subtle responses, such as 	thinking and feeling, are part of but not identical to “I”</a:t>
            </a:r>
          </a:p>
          <a:p>
            <a:endParaRPr lang="en-US" sz="2400" i="1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 useBgFill="1">
        <p:nvSpPr>
          <p:cNvPr id="7" name="textruta 6"/>
          <p:cNvSpPr txBox="1"/>
          <p:nvPr/>
        </p:nvSpPr>
        <p:spPr>
          <a:xfrm>
            <a:off x="914400" y="3040669"/>
            <a:ext cx="7527365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				   </a:t>
            </a:r>
            <a:r>
              <a:rPr lang="en-US" sz="2800" i="1" dirty="0" smtClean="0"/>
              <a:t>In technical words: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	    I learn to frame my own responses in perspective from                 	    and in hierarchy with the deictic I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Behavior – behavior interaction</a:t>
            </a:r>
            <a:endParaRPr lang="en-US" sz="40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Functioning as antecedents; self–rules</a:t>
            </a:r>
          </a:p>
          <a:p>
            <a:r>
              <a:rPr lang="en-US" dirty="0" smtClean="0"/>
              <a:t>Functioning as consequences </a:t>
            </a:r>
          </a:p>
          <a:p>
            <a:r>
              <a:rPr lang="en-US" dirty="0" smtClean="0"/>
              <a:t>“What I should not have done”</a:t>
            </a:r>
          </a:p>
          <a:p>
            <a:r>
              <a:rPr lang="en-US" dirty="0" smtClean="0"/>
              <a:t>“What I will do better”</a:t>
            </a:r>
          </a:p>
          <a:p>
            <a:r>
              <a:rPr lang="en-US" dirty="0" smtClean="0"/>
              <a:t>“The cause of what happened”</a:t>
            </a:r>
          </a:p>
          <a:p>
            <a:r>
              <a:rPr lang="en-US" dirty="0" smtClean="0"/>
              <a:t>“The thing which has to be taken away”</a:t>
            </a:r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risks of relational framing</a:t>
            </a:r>
            <a:endParaRPr lang="en-US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400" y="1923415"/>
            <a:ext cx="7313613" cy="4056062"/>
          </a:xfrm>
        </p:spPr>
        <p:txBody>
          <a:bodyPr/>
          <a:lstStyle/>
          <a:p>
            <a:r>
              <a:rPr lang="en-US" dirty="0" smtClean="0"/>
              <a:t>The interface with pain will increase enormously</a:t>
            </a:r>
          </a:p>
          <a:p>
            <a:r>
              <a:rPr lang="en-US" dirty="0" smtClean="0"/>
              <a:t>Following instructions: direct experience can be overruled</a:t>
            </a:r>
          </a:p>
          <a:p>
            <a:r>
              <a:rPr lang="en-US" dirty="0" smtClean="0"/>
              <a:t>Sensibility to social whim is built in</a:t>
            </a:r>
          </a:p>
          <a:p>
            <a:r>
              <a:rPr lang="en-US" dirty="0" smtClean="0"/>
              <a:t>The risk of getting stuck in vicious circles when following instructions</a:t>
            </a:r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17</a:t>
            </a:fld>
            <a:endParaRPr lang="en-US" dirty="0"/>
          </a:p>
        </p:txBody>
      </p:sp>
      <p:sp useBgFill="1">
        <p:nvSpPr>
          <p:cNvPr id="6" name="textruta 5"/>
          <p:cNvSpPr txBox="1"/>
          <p:nvPr/>
        </p:nvSpPr>
        <p:spPr>
          <a:xfrm>
            <a:off x="914400" y="671691"/>
            <a:ext cx="6860572" cy="618630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3200" dirty="0" smtClean="0"/>
              <a:t>																						</a:t>
            </a:r>
          </a:p>
          <a:p>
            <a:pPr algn="ctr"/>
            <a:r>
              <a:rPr lang="en-US" sz="4000" b="1" i="1" dirty="0" smtClean="0"/>
              <a:t>		</a:t>
            </a:r>
            <a:r>
              <a:rPr lang="en-US" sz="4400" b="1" i="1" dirty="0" smtClean="0"/>
              <a:t>	</a:t>
            </a:r>
            <a:r>
              <a:rPr lang="en-US" sz="4400" b="1" i="1" u="sng" dirty="0" smtClean="0"/>
              <a:t>To sum it up: </a:t>
            </a:r>
          </a:p>
          <a:p>
            <a:pPr algn="ctr"/>
            <a:r>
              <a:rPr lang="en-US" sz="4000" b="1" i="1" dirty="0" smtClean="0"/>
              <a:t>  </a:t>
            </a:r>
          </a:p>
          <a:p>
            <a:pPr algn="ctr"/>
            <a:r>
              <a:rPr lang="en-US" sz="4000" b="1" i="1" dirty="0" smtClean="0"/>
              <a:t>  Your own verbal behavior can trick </a:t>
            </a:r>
          </a:p>
          <a:p>
            <a:pPr algn="ctr"/>
            <a:r>
              <a:rPr lang="en-US" sz="4000" b="1" i="1" dirty="0" smtClean="0"/>
              <a:t>  you into doing things that will not </a:t>
            </a:r>
          </a:p>
          <a:p>
            <a:pPr algn="ctr"/>
            <a:r>
              <a:rPr lang="en-US" sz="4000" b="1" i="1" dirty="0" smtClean="0"/>
              <a:t>  work well for you!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voidance loop"/>
          <p:cNvPicPr>
            <a:picLocks noGrp="1" noChangeAspect="1" noChangeArrowheads="1"/>
          </p:cNvPicPr>
          <p:nvPr/>
        </p:nvPicPr>
        <p:blipFill>
          <a:blip r:embed="rId3"/>
          <a:srcRect l="-24387" r="-24387"/>
          <a:stretch>
            <a:fillRect/>
          </a:stretch>
        </p:blipFill>
        <p:spPr bwMode="auto">
          <a:xfrm>
            <a:off x="-1821605" y="228919"/>
            <a:ext cx="12886265" cy="6336156"/>
          </a:xfrm>
          <a:prstGeom prst="rect">
            <a:avLst/>
          </a:prstGeom>
          <a:noFill/>
        </p:spPr>
      </p:pic>
      <p:sp>
        <p:nvSpPr>
          <p:cNvPr id="3" name="Upp 2"/>
          <p:cNvSpPr/>
          <p:nvPr/>
        </p:nvSpPr>
        <p:spPr>
          <a:xfrm>
            <a:off x="1710295" y="956017"/>
            <a:ext cx="727522" cy="4038105"/>
          </a:xfrm>
          <a:prstGeom prst="upArrow">
            <a:avLst>
              <a:gd name="adj1" fmla="val 27844"/>
              <a:gd name="adj2" fmla="val 158291"/>
            </a:avLst>
          </a:prstGeom>
          <a:blipFill dpi="0" rotWithShape="1">
            <a:blip r:embed="rId4">
              <a:alphaModFix amt="30000"/>
              <a:duotone>
                <a:schemeClr val="accent1">
                  <a:shade val="30000"/>
                  <a:satMod val="150000"/>
                </a:schemeClr>
                <a:schemeClr val="accent1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edåtböjd 3"/>
          <p:cNvSpPr/>
          <p:nvPr/>
        </p:nvSpPr>
        <p:spPr>
          <a:xfrm>
            <a:off x="2152054" y="2240221"/>
            <a:ext cx="5508520" cy="2753901"/>
          </a:xfrm>
          <a:prstGeom prst="curvedDownArrow">
            <a:avLst>
              <a:gd name="adj1" fmla="val 5214"/>
              <a:gd name="adj2" fmla="val 25325"/>
              <a:gd name="adj3" fmla="val 304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ruta 6"/>
          <p:cNvSpPr txBox="1"/>
          <p:nvPr/>
        </p:nvSpPr>
        <p:spPr>
          <a:xfrm>
            <a:off x="2437817" y="956017"/>
            <a:ext cx="204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/>
              <a:t>Flexibility</a:t>
            </a:r>
            <a:endParaRPr lang="en-US" sz="4000" b="1" i="1" dirty="0"/>
          </a:p>
        </p:txBody>
      </p:sp>
      <p:sp>
        <p:nvSpPr>
          <p:cNvPr id="8" name="textruta 7"/>
          <p:cNvSpPr txBox="1"/>
          <p:nvPr/>
        </p:nvSpPr>
        <p:spPr>
          <a:xfrm>
            <a:off x="5856575" y="1886278"/>
            <a:ext cx="1663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/>
              <a:t>Rigidity</a:t>
            </a:r>
            <a:endParaRPr lang="en-US" sz="4000" b="1" i="1" dirty="0"/>
          </a:p>
        </p:txBody>
      </p:sp>
      <p:sp>
        <p:nvSpPr>
          <p:cNvPr id="9" name="textruta 8"/>
          <p:cNvSpPr txBox="1"/>
          <p:nvPr/>
        </p:nvSpPr>
        <p:spPr>
          <a:xfrm>
            <a:off x="1710295" y="9560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ruta 9"/>
          <p:cNvSpPr txBox="1"/>
          <p:nvPr/>
        </p:nvSpPr>
        <p:spPr>
          <a:xfrm>
            <a:off x="1710295" y="1886278"/>
            <a:ext cx="627625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Psychological treatment informed </a:t>
            </a:r>
          </a:p>
          <a:p>
            <a:r>
              <a:rPr lang="en-US" sz="3600" dirty="0" smtClean="0"/>
              <a:t>by relational frame theory:</a:t>
            </a:r>
          </a:p>
          <a:p>
            <a:r>
              <a:rPr lang="en-US" sz="4400" dirty="0" smtClean="0"/>
              <a:t>		     </a:t>
            </a:r>
            <a:r>
              <a:rPr lang="en-US" sz="9600" b="1" dirty="0" smtClean="0"/>
              <a:t>ACT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Upp 3"/>
          <p:cNvSpPr/>
          <p:nvPr/>
        </p:nvSpPr>
        <p:spPr>
          <a:xfrm>
            <a:off x="982773" y="956017"/>
            <a:ext cx="727522" cy="4038105"/>
          </a:xfrm>
          <a:prstGeom prst="upArrow">
            <a:avLst>
              <a:gd name="adj1" fmla="val 27844"/>
              <a:gd name="adj2" fmla="val 1582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ruta 4"/>
          <p:cNvSpPr txBox="1"/>
          <p:nvPr/>
        </p:nvSpPr>
        <p:spPr>
          <a:xfrm>
            <a:off x="2082983" y="1024467"/>
            <a:ext cx="38772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/>
              <a:t>Flexibility</a:t>
            </a:r>
            <a:r>
              <a:rPr lang="sv-SE" sz="2800" b="1" dirty="0" smtClean="0"/>
              <a:t>:</a:t>
            </a:r>
          </a:p>
          <a:p>
            <a:endParaRPr lang="sv-SE" sz="2000" dirty="0" smtClean="0"/>
          </a:p>
          <a:p>
            <a:r>
              <a:rPr lang="sv-SE" sz="2000" dirty="0" err="1" smtClean="0"/>
              <a:t>Psychological</a:t>
            </a:r>
            <a:r>
              <a:rPr lang="sv-SE" sz="2000" dirty="0" smtClean="0"/>
              <a:t> </a:t>
            </a:r>
            <a:r>
              <a:rPr lang="sv-SE" sz="2000" dirty="0" err="1" smtClean="0"/>
              <a:t>flexibility</a:t>
            </a:r>
            <a:r>
              <a:rPr lang="sv-SE" sz="2000" dirty="0" smtClean="0"/>
              <a:t> is the </a:t>
            </a:r>
            <a:r>
              <a:rPr lang="sv-SE" sz="2000" dirty="0" err="1" smtClean="0"/>
              <a:t>ability</a:t>
            </a:r>
            <a:r>
              <a:rPr lang="sv-SE" sz="2000" dirty="0" smtClean="0"/>
              <a:t> to </a:t>
            </a:r>
            <a:r>
              <a:rPr lang="sv-SE" sz="2000" dirty="0" err="1" smtClean="0"/>
              <a:t>notice</a:t>
            </a:r>
            <a:r>
              <a:rPr lang="sv-SE" sz="2000" dirty="0" smtClean="0"/>
              <a:t> and </a:t>
            </a:r>
            <a:r>
              <a:rPr lang="sv-SE" sz="2000" dirty="0" err="1" smtClean="0"/>
              <a:t>react</a:t>
            </a:r>
            <a:r>
              <a:rPr lang="sv-SE" sz="2000" dirty="0" smtClean="0"/>
              <a:t> to your </a:t>
            </a:r>
          </a:p>
          <a:p>
            <a:r>
              <a:rPr lang="sv-SE" sz="2000" dirty="0" err="1" smtClean="0"/>
              <a:t>thoughts</a:t>
            </a:r>
            <a:r>
              <a:rPr lang="sv-SE" sz="2000" dirty="0" smtClean="0"/>
              <a:t>, feelings, and </a:t>
            </a:r>
            <a:r>
              <a:rPr lang="sv-SE" sz="2000" dirty="0" err="1" smtClean="0"/>
              <a:t>behaviour</a:t>
            </a:r>
            <a:r>
              <a:rPr lang="sv-SE" sz="2000" dirty="0" smtClean="0"/>
              <a:t> in order to </a:t>
            </a:r>
            <a:r>
              <a:rPr lang="sv-SE" sz="2000" dirty="0" err="1" smtClean="0"/>
              <a:t>give</a:t>
            </a:r>
            <a:r>
              <a:rPr lang="sv-SE" sz="2000" dirty="0" smtClean="0"/>
              <a:t> </a:t>
            </a:r>
            <a:r>
              <a:rPr lang="sv-SE" sz="2000" dirty="0" err="1" smtClean="0"/>
              <a:t>one</a:t>
            </a:r>
            <a:r>
              <a:rPr lang="sv-SE" sz="2000" dirty="0" smtClean="0"/>
              <a:t> the</a:t>
            </a:r>
          </a:p>
          <a:p>
            <a:r>
              <a:rPr lang="sv-SE" sz="2000" dirty="0" err="1" smtClean="0"/>
              <a:t>opportunity</a:t>
            </a:r>
            <a:r>
              <a:rPr lang="sv-SE" sz="2000" dirty="0" smtClean="0"/>
              <a:t> to </a:t>
            </a:r>
            <a:r>
              <a:rPr lang="sv-SE" sz="2000" dirty="0" err="1" smtClean="0"/>
              <a:t>take</a:t>
            </a:r>
            <a:r>
              <a:rPr lang="sv-SE" sz="2000" dirty="0" smtClean="0"/>
              <a:t> action </a:t>
            </a:r>
            <a:r>
              <a:rPr lang="sv-SE" sz="2000" dirty="0" err="1" smtClean="0"/>
              <a:t>towards</a:t>
            </a:r>
            <a:r>
              <a:rPr lang="sv-SE" sz="2000" dirty="0" smtClean="0"/>
              <a:t> </a:t>
            </a:r>
            <a:r>
              <a:rPr lang="sv-SE" sz="2000" dirty="0" err="1" smtClean="0"/>
              <a:t>important</a:t>
            </a:r>
            <a:r>
              <a:rPr lang="sv-SE" sz="2000" dirty="0" smtClean="0"/>
              <a:t> </a:t>
            </a:r>
            <a:r>
              <a:rPr lang="sv-SE" sz="2000" dirty="0" err="1" smtClean="0"/>
              <a:t>ends</a:t>
            </a:r>
            <a:r>
              <a:rPr lang="sv-SE" sz="2000" dirty="0" smtClean="0"/>
              <a:t>. </a:t>
            </a:r>
          </a:p>
          <a:p>
            <a:endParaRPr lang="en-US" sz="2000" dirty="0"/>
          </a:p>
        </p:txBody>
      </p:sp>
      <p:sp>
        <p:nvSpPr>
          <p:cNvPr id="6" name="textruta 5"/>
          <p:cNvSpPr txBox="1"/>
          <p:nvPr/>
        </p:nvSpPr>
        <p:spPr>
          <a:xfrm>
            <a:off x="2082983" y="3086570"/>
            <a:ext cx="69613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err="1" smtClean="0"/>
              <a:t>More</a:t>
            </a:r>
            <a:r>
              <a:rPr lang="sv-SE" sz="2000" dirty="0" smtClean="0"/>
              <a:t> </a:t>
            </a:r>
            <a:r>
              <a:rPr lang="sv-SE" sz="2000" dirty="0" err="1" smtClean="0"/>
              <a:t>specifically</a:t>
            </a:r>
            <a:r>
              <a:rPr lang="sv-SE" sz="2000" dirty="0" smtClean="0"/>
              <a:t> this </a:t>
            </a:r>
            <a:r>
              <a:rPr lang="sv-SE" sz="2000" dirty="0" err="1" smtClean="0"/>
              <a:t>involves</a:t>
            </a:r>
            <a:r>
              <a:rPr lang="sv-SE" sz="2000" dirty="0" smtClean="0"/>
              <a:t> </a:t>
            </a:r>
            <a:r>
              <a:rPr lang="sv-SE" sz="2000" dirty="0" err="1" smtClean="0"/>
              <a:t>responding</a:t>
            </a:r>
            <a:r>
              <a:rPr lang="sv-SE" sz="2000" dirty="0" smtClean="0"/>
              <a:t> to </a:t>
            </a:r>
            <a:r>
              <a:rPr lang="sv-SE" sz="2000" dirty="0" err="1" smtClean="0"/>
              <a:t>one's</a:t>
            </a:r>
            <a:r>
              <a:rPr lang="sv-SE" sz="2000" dirty="0" smtClean="0"/>
              <a:t> </a:t>
            </a:r>
            <a:r>
              <a:rPr lang="sv-SE" sz="2000" dirty="0" err="1" smtClean="0"/>
              <a:t>own</a:t>
            </a:r>
            <a:r>
              <a:rPr lang="sv-SE" sz="2000" dirty="0" smtClean="0"/>
              <a:t> </a:t>
            </a:r>
            <a:r>
              <a:rPr lang="sv-SE" sz="2000" dirty="0" err="1" smtClean="0"/>
              <a:t>responding</a:t>
            </a:r>
            <a:r>
              <a:rPr lang="sv-SE" sz="2000" dirty="0" smtClean="0"/>
              <a:t> </a:t>
            </a:r>
          </a:p>
          <a:p>
            <a:r>
              <a:rPr lang="sv-SE" sz="2000" dirty="0" smtClean="0"/>
              <a:t>as </a:t>
            </a:r>
            <a:r>
              <a:rPr lang="sv-SE" sz="2000" dirty="0" err="1" smtClean="0"/>
              <a:t>participating</a:t>
            </a:r>
            <a:r>
              <a:rPr lang="sv-SE" sz="2000" dirty="0" smtClean="0"/>
              <a:t> in a </a:t>
            </a:r>
            <a:r>
              <a:rPr lang="sv-SE" sz="2000" dirty="0" err="1" smtClean="0"/>
              <a:t>frame</a:t>
            </a:r>
            <a:r>
              <a:rPr lang="sv-SE" sz="2000" dirty="0" smtClean="0"/>
              <a:t> of </a:t>
            </a:r>
            <a:r>
              <a:rPr lang="sv-SE" sz="2000" dirty="0" err="1" smtClean="0"/>
              <a:t>hierarchy</a:t>
            </a:r>
            <a:r>
              <a:rPr lang="sv-SE" sz="2000" dirty="0" smtClean="0"/>
              <a:t> with the </a:t>
            </a:r>
            <a:r>
              <a:rPr lang="sv-SE" sz="2000" dirty="0" err="1" smtClean="0"/>
              <a:t>deictic</a:t>
            </a:r>
            <a:r>
              <a:rPr lang="sv-SE" sz="2000" dirty="0" smtClean="0"/>
              <a:t> “I.” This is </a:t>
            </a:r>
          </a:p>
          <a:p>
            <a:r>
              <a:rPr lang="sv-SE" sz="2000" dirty="0" err="1" smtClean="0"/>
              <a:t>typically</a:t>
            </a:r>
            <a:r>
              <a:rPr lang="sv-SE" sz="2000" dirty="0" smtClean="0"/>
              <a:t> </a:t>
            </a:r>
            <a:r>
              <a:rPr lang="sv-SE" sz="2000" dirty="0" err="1" smtClean="0"/>
              <a:t>accompanied</a:t>
            </a:r>
            <a:r>
              <a:rPr lang="sv-SE" sz="2000" dirty="0" smtClean="0"/>
              <a:t> by a </a:t>
            </a:r>
            <a:r>
              <a:rPr lang="sv-SE" sz="2000" dirty="0" err="1" smtClean="0"/>
              <a:t>substantial</a:t>
            </a:r>
            <a:r>
              <a:rPr lang="sv-SE" sz="2000" dirty="0" smtClean="0"/>
              <a:t> </a:t>
            </a:r>
            <a:r>
              <a:rPr lang="sv-SE" sz="2000" dirty="0" err="1" smtClean="0"/>
              <a:t>reduction</a:t>
            </a:r>
            <a:r>
              <a:rPr lang="sv-SE" sz="2000" dirty="0" smtClean="0"/>
              <a:t> in the </a:t>
            </a:r>
            <a:r>
              <a:rPr lang="sv-SE" sz="2000" dirty="0" err="1" smtClean="0"/>
              <a:t>behavioural</a:t>
            </a:r>
            <a:r>
              <a:rPr lang="sv-SE" sz="2000" dirty="0" smtClean="0"/>
              <a:t> </a:t>
            </a:r>
          </a:p>
          <a:p>
            <a:r>
              <a:rPr lang="sv-SE" sz="2000" dirty="0" err="1" smtClean="0"/>
              <a:t>control</a:t>
            </a:r>
            <a:r>
              <a:rPr lang="sv-SE" sz="2000" dirty="0" smtClean="0"/>
              <a:t> </a:t>
            </a:r>
            <a:r>
              <a:rPr lang="sv-SE" sz="2000" dirty="0" err="1" smtClean="0"/>
              <a:t>functions</a:t>
            </a:r>
            <a:r>
              <a:rPr lang="sv-SE" sz="2000" dirty="0" smtClean="0"/>
              <a:t> of the </a:t>
            </a:r>
            <a:r>
              <a:rPr lang="sv-SE" sz="2000" dirty="0" err="1" smtClean="0"/>
              <a:t>response</a:t>
            </a:r>
            <a:r>
              <a:rPr lang="sv-SE" sz="2000" dirty="0" smtClean="0"/>
              <a:t> in </a:t>
            </a:r>
            <a:r>
              <a:rPr lang="sv-SE" sz="2000" dirty="0" err="1" smtClean="0"/>
              <a:t>question</a:t>
            </a:r>
            <a:r>
              <a:rPr lang="sv-SE" sz="2000" dirty="0" smtClean="0"/>
              <a:t>, </a:t>
            </a:r>
            <a:r>
              <a:rPr lang="sv-SE" sz="2000" dirty="0" err="1" smtClean="0"/>
              <a:t>which</a:t>
            </a:r>
            <a:r>
              <a:rPr lang="sv-SE" sz="2000" dirty="0" smtClean="0"/>
              <a:t> </a:t>
            </a:r>
            <a:r>
              <a:rPr lang="sv-SE" sz="2000" dirty="0" err="1" smtClean="0"/>
              <a:t>thereby</a:t>
            </a:r>
            <a:r>
              <a:rPr lang="sv-SE" sz="2000" dirty="0" smtClean="0"/>
              <a:t> </a:t>
            </a:r>
            <a:r>
              <a:rPr lang="sv-SE" sz="2000" dirty="0" err="1" smtClean="0"/>
              <a:t>allows</a:t>
            </a:r>
            <a:r>
              <a:rPr lang="sv-SE" sz="2000" dirty="0" smtClean="0"/>
              <a:t> </a:t>
            </a:r>
          </a:p>
          <a:p>
            <a:r>
              <a:rPr lang="sv-SE" sz="2000" dirty="0" smtClean="0"/>
              <a:t>for </a:t>
            </a:r>
            <a:r>
              <a:rPr lang="sv-SE" sz="2000" dirty="0" err="1" smtClean="0"/>
              <a:t>additional</a:t>
            </a:r>
            <a:r>
              <a:rPr lang="sv-SE" sz="2000" dirty="0" smtClean="0"/>
              <a:t> </a:t>
            </a:r>
            <a:r>
              <a:rPr lang="sv-SE" sz="2000" dirty="0" err="1" smtClean="0"/>
              <a:t>relational</a:t>
            </a:r>
            <a:r>
              <a:rPr lang="sv-SE" sz="2000" dirty="0" smtClean="0"/>
              <a:t> </a:t>
            </a:r>
            <a:r>
              <a:rPr lang="sv-SE" sz="2000" dirty="0" err="1" smtClean="0"/>
              <a:t>responding</a:t>
            </a:r>
            <a:r>
              <a:rPr lang="sv-SE" sz="2000" dirty="0" smtClean="0"/>
              <a:t> that </a:t>
            </a:r>
            <a:r>
              <a:rPr lang="sv-SE" sz="2000" dirty="0" err="1" smtClean="0"/>
              <a:t>specifies</a:t>
            </a:r>
            <a:r>
              <a:rPr lang="sv-SE" sz="2000" dirty="0" smtClean="0"/>
              <a:t> </a:t>
            </a:r>
            <a:r>
              <a:rPr lang="sv-SE" sz="2000" dirty="0" err="1" smtClean="0"/>
              <a:t>appetitive</a:t>
            </a:r>
            <a:r>
              <a:rPr lang="sv-SE" sz="2000" dirty="0" smtClean="0"/>
              <a:t> </a:t>
            </a:r>
          </a:p>
          <a:p>
            <a:r>
              <a:rPr lang="sv-SE" sz="2000" dirty="0" err="1" smtClean="0"/>
              <a:t>augmental</a:t>
            </a:r>
            <a:r>
              <a:rPr lang="sv-SE" sz="2000" dirty="0" smtClean="0"/>
              <a:t> </a:t>
            </a:r>
            <a:r>
              <a:rPr lang="sv-SE" sz="2000" dirty="0" err="1" smtClean="0"/>
              <a:t>functions</a:t>
            </a:r>
            <a:r>
              <a:rPr lang="sv-SE" sz="2000" dirty="0" smtClean="0"/>
              <a:t>, and </a:t>
            </a:r>
            <a:r>
              <a:rPr lang="sv-SE" sz="2000" dirty="0" err="1" smtClean="0"/>
              <a:t>further</a:t>
            </a:r>
            <a:r>
              <a:rPr lang="sv-SE" sz="2000" dirty="0" smtClean="0"/>
              <a:t> </a:t>
            </a:r>
            <a:r>
              <a:rPr lang="sv-SE" sz="2000" dirty="0" err="1" smtClean="0"/>
              <a:t>behaviour</a:t>
            </a:r>
            <a:r>
              <a:rPr lang="sv-SE" sz="2000" dirty="0" smtClean="0"/>
              <a:t> that is </a:t>
            </a:r>
            <a:r>
              <a:rPr lang="sv-SE" sz="2000" dirty="0" err="1" smtClean="0"/>
              <a:t>coordinated</a:t>
            </a:r>
            <a:r>
              <a:rPr lang="sv-SE" sz="2000" dirty="0" smtClean="0"/>
              <a:t> </a:t>
            </a:r>
          </a:p>
          <a:p>
            <a:r>
              <a:rPr lang="sv-SE" sz="2000" dirty="0" smtClean="0"/>
              <a:t>with that </a:t>
            </a:r>
            <a:r>
              <a:rPr lang="sv-SE" sz="2000" dirty="0" err="1" smtClean="0"/>
              <a:t>relational</a:t>
            </a:r>
            <a:r>
              <a:rPr lang="sv-SE" sz="2000" dirty="0" smtClean="0"/>
              <a:t> </a:t>
            </a:r>
            <a:r>
              <a:rPr lang="sv-SE" sz="2000" dirty="0" err="1" smtClean="0"/>
              <a:t>responding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537882" y="503238"/>
            <a:ext cx="7971118" cy="868362"/>
          </a:xfrm>
        </p:spPr>
        <p:txBody>
          <a:bodyPr/>
          <a:lstStyle/>
          <a:p>
            <a:r>
              <a:rPr lang="en-US" dirty="0" smtClean="0"/>
              <a:t>The structure of the presentation</a:t>
            </a:r>
            <a:endParaRPr lang="en-US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914400" y="2271883"/>
            <a:ext cx="7594600" cy="4056062"/>
          </a:xfrm>
        </p:spPr>
        <p:txBody>
          <a:bodyPr/>
          <a:lstStyle/>
          <a:p>
            <a:r>
              <a:rPr lang="en-US" dirty="0" smtClean="0"/>
              <a:t>Basic assumptions: Functional </a:t>
            </a:r>
            <a:r>
              <a:rPr lang="en-US" dirty="0" err="1" smtClean="0"/>
              <a:t>contextualism</a:t>
            </a:r>
            <a:endParaRPr lang="en-US" dirty="0" smtClean="0"/>
          </a:p>
          <a:p>
            <a:r>
              <a:rPr lang="en-US" dirty="0" smtClean="0"/>
              <a:t>Basic understanding of relational frame theory</a:t>
            </a:r>
          </a:p>
          <a:p>
            <a:r>
              <a:rPr lang="en-US" dirty="0" smtClean="0"/>
              <a:t>General and clinical implications</a:t>
            </a:r>
          </a:p>
          <a:p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Törneke </a:t>
            </a:r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Nedåtböjd 3"/>
          <p:cNvSpPr/>
          <p:nvPr/>
        </p:nvSpPr>
        <p:spPr>
          <a:xfrm>
            <a:off x="2152054" y="3043200"/>
            <a:ext cx="5508520" cy="2753901"/>
          </a:xfrm>
          <a:prstGeom prst="curvedDownArrow">
            <a:avLst>
              <a:gd name="adj1" fmla="val 5214"/>
              <a:gd name="adj2" fmla="val 25325"/>
              <a:gd name="adj3" fmla="val 304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13650" y="634914"/>
            <a:ext cx="253193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Rigidity: </a:t>
            </a:r>
          </a:p>
          <a:p>
            <a:r>
              <a:rPr lang="en-US" sz="2000" b="1" dirty="0" smtClean="0"/>
              <a:t>Fusion</a:t>
            </a:r>
          </a:p>
          <a:p>
            <a:r>
              <a:rPr lang="en-US" sz="2000" b="1" dirty="0" smtClean="0"/>
              <a:t>Experiential avoidance</a:t>
            </a:r>
          </a:p>
        </p:txBody>
      </p:sp>
      <p:sp useBgFill="1">
        <p:nvSpPr>
          <p:cNvPr id="6" name="Rektangel 5"/>
          <p:cNvSpPr/>
          <p:nvPr/>
        </p:nvSpPr>
        <p:spPr>
          <a:xfrm>
            <a:off x="1013650" y="1188912"/>
            <a:ext cx="727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Fusion</a:t>
            </a:r>
            <a:r>
              <a:rPr lang="en-US" sz="2000" dirty="0" smtClean="0"/>
              <a:t>: Not distinguishing, in the moment, “I” from subtle/private self–instructions (your own responses)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013650" y="1896798"/>
            <a:ext cx="70354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Experiential avoidance</a:t>
            </a:r>
            <a:r>
              <a:rPr lang="en-US" sz="2000" b="1" dirty="0" smtClean="0"/>
              <a:t>: </a:t>
            </a:r>
            <a:r>
              <a:rPr lang="en-US" sz="2000" dirty="0" smtClean="0"/>
              <a:t>Following of self–instructions to control, extinguish or lessen private responses such as feelings, thoughts, memories and bodily sensations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clinical tasks</a:t>
            </a:r>
            <a:endParaRPr lang="en-US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sv-SE" sz="2000" dirty="0" err="1" smtClean="0"/>
              <a:t>Help</a:t>
            </a:r>
            <a:r>
              <a:rPr lang="sv-SE" sz="2000" dirty="0" smtClean="0"/>
              <a:t> the </a:t>
            </a:r>
            <a:r>
              <a:rPr lang="sv-SE" sz="2000" dirty="0" err="1" smtClean="0"/>
              <a:t>client</a:t>
            </a:r>
            <a:r>
              <a:rPr lang="sv-SE" sz="2000" dirty="0" smtClean="0"/>
              <a:t> </a:t>
            </a:r>
            <a:r>
              <a:rPr lang="sv-SE" sz="2000" dirty="0" err="1" smtClean="0"/>
              <a:t>discriminate</a:t>
            </a:r>
            <a:r>
              <a:rPr lang="sv-SE" sz="2000" dirty="0" smtClean="0"/>
              <a:t> the </a:t>
            </a:r>
            <a:r>
              <a:rPr lang="sv-SE" sz="2000" dirty="0" err="1" smtClean="0"/>
              <a:t>relationship</a:t>
            </a:r>
            <a:r>
              <a:rPr lang="sv-SE" sz="2000" dirty="0" smtClean="0"/>
              <a:t> </a:t>
            </a:r>
            <a:r>
              <a:rPr lang="sv-SE" sz="2000" dirty="0" err="1" smtClean="0"/>
              <a:t>between</a:t>
            </a:r>
            <a:r>
              <a:rPr lang="sv-SE" sz="2000" dirty="0" smtClean="0"/>
              <a:t> </a:t>
            </a:r>
            <a:r>
              <a:rPr lang="sv-SE" sz="2000" dirty="0" err="1" smtClean="0"/>
              <a:t>current</a:t>
            </a:r>
            <a:r>
              <a:rPr lang="sv-SE" sz="2000" dirty="0" smtClean="0"/>
              <a:t> </a:t>
            </a:r>
            <a:r>
              <a:rPr lang="sv-SE" sz="2000" dirty="0" err="1" smtClean="0"/>
              <a:t>functional</a:t>
            </a:r>
            <a:r>
              <a:rPr lang="sv-SE" sz="2000" dirty="0" smtClean="0"/>
              <a:t> </a:t>
            </a:r>
            <a:r>
              <a:rPr lang="sv-SE" sz="2000" dirty="0" err="1" smtClean="0"/>
              <a:t>classes</a:t>
            </a:r>
            <a:r>
              <a:rPr lang="sv-SE" sz="2000" dirty="0" smtClean="0"/>
              <a:t> of </a:t>
            </a:r>
            <a:r>
              <a:rPr lang="sv-SE" sz="2000" dirty="0" err="1" smtClean="0"/>
              <a:t>behaviour</a:t>
            </a:r>
            <a:r>
              <a:rPr lang="sv-SE" sz="2000" dirty="0" smtClean="0"/>
              <a:t> and </a:t>
            </a:r>
            <a:r>
              <a:rPr lang="sv-SE" sz="2000" dirty="0" err="1" smtClean="0"/>
              <a:t>problematic</a:t>
            </a:r>
            <a:r>
              <a:rPr lang="sv-SE" sz="2000" dirty="0" smtClean="0"/>
              <a:t> </a:t>
            </a:r>
            <a:r>
              <a:rPr lang="sv-SE" sz="2000" dirty="0" err="1" smtClean="0"/>
              <a:t>consequences</a:t>
            </a:r>
            <a:r>
              <a:rPr lang="sv-SE" sz="2000" dirty="0" smtClean="0"/>
              <a:t>.  </a:t>
            </a:r>
            <a:r>
              <a:rPr lang="sv-SE" sz="2000" dirty="0" err="1" smtClean="0"/>
              <a:t>According</a:t>
            </a:r>
            <a:r>
              <a:rPr lang="sv-SE" sz="2000" dirty="0" smtClean="0"/>
              <a:t> to the </a:t>
            </a:r>
            <a:r>
              <a:rPr lang="sv-SE" sz="2000" dirty="0" err="1" smtClean="0"/>
              <a:t>analysis</a:t>
            </a:r>
            <a:r>
              <a:rPr lang="sv-SE" sz="2000" dirty="0" smtClean="0"/>
              <a:t> </a:t>
            </a:r>
            <a:r>
              <a:rPr lang="sv-SE" sz="2000" dirty="0" err="1" smtClean="0"/>
              <a:t>done</a:t>
            </a:r>
            <a:r>
              <a:rPr lang="sv-SE" sz="2000" dirty="0" smtClean="0"/>
              <a:t> </a:t>
            </a:r>
            <a:r>
              <a:rPr lang="sv-SE" sz="2000" dirty="0" err="1" smtClean="0"/>
              <a:t>we</a:t>
            </a:r>
            <a:r>
              <a:rPr lang="sv-SE" sz="2000" dirty="0" smtClean="0"/>
              <a:t> </a:t>
            </a:r>
            <a:r>
              <a:rPr lang="sv-SE" sz="2000" dirty="0" err="1" smtClean="0"/>
              <a:t>expect</a:t>
            </a:r>
            <a:r>
              <a:rPr lang="sv-SE" sz="2000" dirty="0" smtClean="0"/>
              <a:t> the </a:t>
            </a:r>
            <a:r>
              <a:rPr lang="sv-SE" sz="2000" dirty="0" err="1" smtClean="0"/>
              <a:t>problematic</a:t>
            </a:r>
            <a:r>
              <a:rPr lang="sv-SE" sz="2000" dirty="0" smtClean="0"/>
              <a:t> </a:t>
            </a:r>
            <a:r>
              <a:rPr lang="sv-SE" sz="2000" dirty="0" err="1" smtClean="0"/>
              <a:t>functional</a:t>
            </a:r>
            <a:r>
              <a:rPr lang="sv-SE" sz="2000" dirty="0" smtClean="0"/>
              <a:t> </a:t>
            </a:r>
            <a:r>
              <a:rPr lang="sv-SE" sz="2000" dirty="0" err="1" smtClean="0"/>
              <a:t>class</a:t>
            </a:r>
            <a:r>
              <a:rPr lang="sv-SE" sz="2000" dirty="0" smtClean="0"/>
              <a:t> to be </a:t>
            </a:r>
            <a:r>
              <a:rPr lang="sv-SE" sz="2000" dirty="0" err="1" smtClean="0"/>
              <a:t>responding</a:t>
            </a:r>
            <a:r>
              <a:rPr lang="sv-SE" sz="2000" dirty="0" smtClean="0"/>
              <a:t> in </a:t>
            </a:r>
            <a:r>
              <a:rPr lang="sv-SE" sz="2000" dirty="0" err="1" smtClean="0"/>
              <a:t>coordination</a:t>
            </a:r>
            <a:r>
              <a:rPr lang="sv-SE" sz="2000" dirty="0" smtClean="0"/>
              <a:t> with </a:t>
            </a:r>
            <a:r>
              <a:rPr lang="sv-SE" sz="2000" dirty="0" err="1" smtClean="0"/>
              <a:t>self-instructions/rules</a:t>
            </a:r>
            <a:r>
              <a:rPr lang="sv-SE" sz="2000" dirty="0" smtClean="0"/>
              <a:t>.</a:t>
            </a:r>
          </a:p>
          <a:p>
            <a:pPr lvl="0">
              <a:buFont typeface="+mj-lt"/>
              <a:buAutoNum type="arabicPeriod"/>
            </a:pPr>
            <a:r>
              <a:rPr lang="sv-SE" sz="2000" dirty="0" err="1" smtClean="0"/>
              <a:t>Help</a:t>
            </a:r>
            <a:r>
              <a:rPr lang="sv-SE" sz="2000" dirty="0" smtClean="0"/>
              <a:t> the </a:t>
            </a:r>
            <a:r>
              <a:rPr lang="sv-SE" sz="2000" dirty="0" err="1" smtClean="0"/>
              <a:t>client</a:t>
            </a:r>
            <a:r>
              <a:rPr lang="sv-SE" sz="2000" dirty="0" smtClean="0"/>
              <a:t> </a:t>
            </a:r>
            <a:r>
              <a:rPr lang="sv-SE" sz="2000" dirty="0" err="1" smtClean="0"/>
              <a:t>discriminate</a:t>
            </a:r>
            <a:r>
              <a:rPr lang="sv-SE" sz="2000" dirty="0" smtClean="0"/>
              <a:t> </a:t>
            </a:r>
            <a:r>
              <a:rPr lang="sv-SE" sz="2000" dirty="0" err="1" smtClean="0"/>
              <a:t>his/her</a:t>
            </a:r>
            <a:r>
              <a:rPr lang="sv-SE" sz="2000" dirty="0" smtClean="0"/>
              <a:t> </a:t>
            </a:r>
            <a:r>
              <a:rPr lang="sv-SE" sz="2000" dirty="0" err="1" smtClean="0"/>
              <a:t>own</a:t>
            </a:r>
            <a:r>
              <a:rPr lang="sv-SE" sz="2000" dirty="0" smtClean="0"/>
              <a:t> </a:t>
            </a:r>
            <a:r>
              <a:rPr lang="sv-SE" sz="2000" dirty="0" err="1" smtClean="0"/>
              <a:t>responses</a:t>
            </a:r>
            <a:r>
              <a:rPr lang="sv-SE" sz="2000" dirty="0" smtClean="0"/>
              <a:t> and </a:t>
            </a:r>
            <a:r>
              <a:rPr lang="sv-SE" sz="2000" dirty="0" err="1" smtClean="0"/>
              <a:t>frame</a:t>
            </a:r>
            <a:r>
              <a:rPr lang="sv-SE" sz="2000" dirty="0" smtClean="0"/>
              <a:t> </a:t>
            </a:r>
            <a:r>
              <a:rPr lang="sv-SE" sz="2000" dirty="0" err="1" smtClean="0"/>
              <a:t>them</a:t>
            </a:r>
            <a:r>
              <a:rPr lang="sv-SE" sz="2000" dirty="0" smtClean="0"/>
              <a:t> in </a:t>
            </a:r>
            <a:r>
              <a:rPr lang="sv-SE" sz="2000" dirty="0" err="1" smtClean="0"/>
              <a:t>perspective</a:t>
            </a:r>
            <a:r>
              <a:rPr lang="sv-SE" sz="2000" dirty="0" smtClean="0"/>
              <a:t> and </a:t>
            </a:r>
            <a:r>
              <a:rPr lang="sv-SE" sz="2000" dirty="0" err="1" smtClean="0"/>
              <a:t>hierarchy</a:t>
            </a:r>
            <a:r>
              <a:rPr lang="sv-SE" sz="2000" dirty="0" smtClean="0"/>
              <a:t> with the </a:t>
            </a:r>
            <a:r>
              <a:rPr lang="sv-SE" sz="2000" dirty="0" err="1" smtClean="0"/>
              <a:t>deictic</a:t>
            </a:r>
            <a:r>
              <a:rPr lang="sv-SE" sz="2000" dirty="0" smtClean="0"/>
              <a:t> I and </a:t>
            </a:r>
            <a:r>
              <a:rPr lang="sv-SE" sz="2000" dirty="0" err="1" smtClean="0"/>
              <a:t>train</a:t>
            </a:r>
            <a:r>
              <a:rPr lang="sv-SE" sz="2000" dirty="0" smtClean="0"/>
              <a:t> this </a:t>
            </a:r>
            <a:r>
              <a:rPr lang="sv-SE" sz="2000" dirty="0" err="1" smtClean="0"/>
              <a:t>repertoire</a:t>
            </a:r>
            <a:r>
              <a:rPr lang="sv-SE" sz="2000" dirty="0" smtClean="0"/>
              <a:t> as an alternative </a:t>
            </a:r>
            <a:r>
              <a:rPr lang="sv-SE" sz="2000" dirty="0" err="1" smtClean="0"/>
              <a:t>functional</a:t>
            </a:r>
            <a:r>
              <a:rPr lang="sv-SE" sz="2000" dirty="0" smtClean="0"/>
              <a:t> </a:t>
            </a:r>
            <a:r>
              <a:rPr lang="sv-SE" sz="2000" dirty="0" err="1" smtClean="0"/>
              <a:t>class</a:t>
            </a:r>
            <a:r>
              <a:rPr lang="sv-SE" sz="2000" dirty="0" smtClean="0"/>
              <a:t>.</a:t>
            </a:r>
          </a:p>
          <a:p>
            <a:pPr lvl="0">
              <a:buFont typeface="+mj-lt"/>
              <a:buAutoNum type="arabicPeriod"/>
            </a:pPr>
            <a:r>
              <a:rPr lang="sv-SE" sz="2000" dirty="0" err="1" smtClean="0"/>
              <a:t>Help</a:t>
            </a:r>
            <a:r>
              <a:rPr lang="sv-SE" sz="2000" dirty="0" smtClean="0"/>
              <a:t> the </a:t>
            </a:r>
            <a:r>
              <a:rPr lang="sv-SE" sz="2000" dirty="0" err="1" smtClean="0"/>
              <a:t>client</a:t>
            </a:r>
            <a:r>
              <a:rPr lang="sv-SE" sz="2000" dirty="0" smtClean="0"/>
              <a:t> </a:t>
            </a:r>
            <a:r>
              <a:rPr lang="sv-SE" sz="2000" dirty="0" err="1" smtClean="0"/>
              <a:t>specify</a:t>
            </a:r>
            <a:r>
              <a:rPr lang="sv-SE" sz="2000" dirty="0" smtClean="0"/>
              <a:t> </a:t>
            </a:r>
            <a:r>
              <a:rPr lang="sv-SE" sz="2000" dirty="0" err="1" smtClean="0"/>
              <a:t>appetitive</a:t>
            </a:r>
            <a:r>
              <a:rPr lang="sv-SE" sz="2000" dirty="0" smtClean="0"/>
              <a:t> </a:t>
            </a:r>
            <a:r>
              <a:rPr lang="sv-SE" sz="2000" dirty="0" err="1" smtClean="0"/>
              <a:t>augmental</a:t>
            </a:r>
            <a:r>
              <a:rPr lang="sv-SE" sz="2000" dirty="0" smtClean="0"/>
              <a:t> </a:t>
            </a:r>
            <a:r>
              <a:rPr lang="sv-SE" sz="2000" dirty="0" err="1" smtClean="0"/>
              <a:t>functions</a:t>
            </a:r>
            <a:r>
              <a:rPr lang="sv-SE" sz="2000" dirty="0" smtClean="0"/>
              <a:t> for </a:t>
            </a:r>
            <a:r>
              <a:rPr lang="sv-SE" sz="2000" dirty="0" err="1" smtClean="0"/>
              <a:t>further</a:t>
            </a:r>
            <a:r>
              <a:rPr lang="sv-SE" sz="2000" dirty="0" smtClean="0"/>
              <a:t> </a:t>
            </a:r>
            <a:r>
              <a:rPr lang="sv-SE" sz="2000" dirty="0" err="1" smtClean="0"/>
              <a:t>behaviour</a:t>
            </a:r>
            <a:endParaRPr lang="sv-SE" sz="2000" dirty="0" smtClean="0"/>
          </a:p>
          <a:p>
            <a:endParaRPr lang="en-US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Upp 3"/>
          <p:cNvSpPr/>
          <p:nvPr/>
        </p:nvSpPr>
        <p:spPr>
          <a:xfrm>
            <a:off x="1710295" y="1437992"/>
            <a:ext cx="727522" cy="4038105"/>
          </a:xfrm>
          <a:prstGeom prst="upArrow">
            <a:avLst>
              <a:gd name="adj1" fmla="val 27844"/>
              <a:gd name="adj2" fmla="val 158291"/>
            </a:avLst>
          </a:prstGeom>
          <a:blipFill dpi="0" rotWithShape="1">
            <a:blip r:embed="rId3">
              <a:alphaModFix amt="25000"/>
              <a:duotone>
                <a:schemeClr val="accent1">
                  <a:shade val="30000"/>
                  <a:satMod val="150000"/>
                </a:schemeClr>
                <a:schemeClr val="accent1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edåtböjd 4"/>
          <p:cNvSpPr/>
          <p:nvPr/>
        </p:nvSpPr>
        <p:spPr>
          <a:xfrm>
            <a:off x="2152054" y="2722196"/>
            <a:ext cx="5508520" cy="2753901"/>
          </a:xfrm>
          <a:prstGeom prst="curvedDownArrow">
            <a:avLst>
              <a:gd name="adj1" fmla="val 5214"/>
              <a:gd name="adj2" fmla="val 25325"/>
              <a:gd name="adj3" fmla="val 304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816533" y="5496948"/>
            <a:ext cx="621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A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textruta 6"/>
          <p:cNvSpPr txBox="1"/>
          <p:nvPr/>
        </p:nvSpPr>
        <p:spPr>
          <a:xfrm>
            <a:off x="1064504" y="3081198"/>
            <a:ext cx="599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B</a:t>
            </a:r>
            <a:endParaRPr lang="en-US" sz="4800" b="1" dirty="0"/>
          </a:p>
        </p:txBody>
      </p:sp>
      <p:sp>
        <p:nvSpPr>
          <p:cNvPr id="8" name="Rektangel 7"/>
          <p:cNvSpPr/>
          <p:nvPr/>
        </p:nvSpPr>
        <p:spPr>
          <a:xfrm>
            <a:off x="4410011" y="1680654"/>
            <a:ext cx="599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B</a:t>
            </a:r>
            <a:endParaRPr lang="en-US" sz="4800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1816533" y="606994"/>
            <a:ext cx="598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C</a:t>
            </a:r>
            <a:endParaRPr lang="en-US" sz="4800" b="1" dirty="0"/>
          </a:p>
        </p:txBody>
      </p:sp>
      <p:sp>
        <p:nvSpPr>
          <p:cNvPr id="10" name="Rektangel 9"/>
          <p:cNvSpPr/>
          <p:nvPr/>
        </p:nvSpPr>
        <p:spPr>
          <a:xfrm>
            <a:off x="6922847" y="5496948"/>
            <a:ext cx="5985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C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Tools for </a:t>
            </a:r>
            <a:r>
              <a:rPr lang="sv-SE" dirty="0" err="1" smtClean="0"/>
              <a:t>therapy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2813" y="1735138"/>
            <a:ext cx="7313613" cy="1354991"/>
          </a:xfrm>
        </p:spPr>
        <p:txBody>
          <a:bodyPr/>
          <a:lstStyle/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r>
              <a:rPr lang="sv-SE" sz="2400" dirty="0" smtClean="0"/>
              <a:t>  </a:t>
            </a:r>
            <a:r>
              <a:rPr lang="sv-SE" sz="2400" dirty="0" err="1" smtClean="0"/>
              <a:t>Functional</a:t>
            </a:r>
            <a:r>
              <a:rPr lang="sv-SE" sz="2400" dirty="0" smtClean="0"/>
              <a:t> </a:t>
            </a:r>
            <a:r>
              <a:rPr lang="sv-SE" sz="2400" dirty="0" err="1" smtClean="0"/>
              <a:t>analysis</a:t>
            </a:r>
            <a:r>
              <a:rPr lang="sv-SE" sz="2400" dirty="0" smtClean="0"/>
              <a:t> is at the </a:t>
            </a:r>
            <a:r>
              <a:rPr lang="sv-SE" sz="2400" dirty="0" err="1" smtClean="0"/>
              <a:t>root</a:t>
            </a:r>
            <a:r>
              <a:rPr lang="sv-SE" sz="2400" dirty="0" smtClean="0"/>
              <a:t> of ACT</a:t>
            </a:r>
            <a:endParaRPr lang="sv-SE" dirty="0" smtClean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60E1-4A00-484B-97DC-47E284BB12D9}" type="slidenum">
              <a:rPr lang="sv-SE" smtClean="0"/>
              <a:pPr/>
              <a:t>23</a:t>
            </a:fld>
            <a:endParaRPr lang="sv-SE"/>
          </a:p>
        </p:txBody>
      </p:sp>
      <p:sp>
        <p:nvSpPr>
          <p:cNvPr id="10" name="Platshållare för innehåll 9"/>
          <p:cNvSpPr>
            <a:spLocks noGrp="1"/>
          </p:cNvSpPr>
          <p:nvPr>
            <p:ph sz="half" idx="13"/>
          </p:nvPr>
        </p:nvSpPr>
        <p:spPr>
          <a:xfrm>
            <a:off x="702235" y="3090129"/>
            <a:ext cx="7315200" cy="1920240"/>
          </a:xfrm>
        </p:spPr>
        <p:txBody>
          <a:bodyPr/>
          <a:lstStyle/>
          <a:p>
            <a:pPr algn="ctr">
              <a:buNone/>
            </a:pPr>
            <a:r>
              <a:rPr lang="sv-SE" sz="2400" dirty="0" err="1" smtClean="0"/>
              <a:t>Metaphor</a:t>
            </a:r>
            <a:endParaRPr lang="sv-SE" sz="2400" dirty="0" smtClean="0"/>
          </a:p>
          <a:p>
            <a:pPr algn="ctr">
              <a:buNone/>
            </a:pPr>
            <a:r>
              <a:rPr lang="sv-SE" sz="2400" dirty="0" err="1" smtClean="0"/>
              <a:t>Experiential</a:t>
            </a:r>
            <a:r>
              <a:rPr lang="sv-SE" sz="2400" dirty="0" smtClean="0"/>
              <a:t> </a:t>
            </a:r>
            <a:r>
              <a:rPr lang="sv-SE" sz="2400" dirty="0" err="1" smtClean="0"/>
              <a:t>excercises</a:t>
            </a:r>
            <a:endParaRPr lang="sv-SE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6927" y="282109"/>
            <a:ext cx="7313613" cy="868362"/>
          </a:xfrm>
        </p:spPr>
        <p:txBody>
          <a:bodyPr/>
          <a:lstStyle/>
          <a:p>
            <a:r>
              <a:rPr lang="en-US" dirty="0" smtClean="0"/>
              <a:t>Functional </a:t>
            </a:r>
            <a:r>
              <a:rPr lang="en-US" dirty="0" err="1" smtClean="0"/>
              <a:t>contextualism</a:t>
            </a:r>
            <a:endParaRPr lang="en-US" dirty="0"/>
          </a:p>
        </p:txBody>
      </p:sp>
      <p:sp>
        <p:nvSpPr>
          <p:cNvPr id="5" name="Ellips 4"/>
          <p:cNvSpPr/>
          <p:nvPr/>
        </p:nvSpPr>
        <p:spPr>
          <a:xfrm>
            <a:off x="458299" y="1356659"/>
            <a:ext cx="8225816" cy="54864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ruta 6"/>
          <p:cNvSpPr txBox="1"/>
          <p:nvPr/>
        </p:nvSpPr>
        <p:spPr>
          <a:xfrm>
            <a:off x="1647208" y="1371600"/>
            <a:ext cx="5953773" cy="164443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rgbClr val="2C2617"/>
                </a:solidFill>
              </a:rPr>
              <a:t>CONTEXT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647208" y="5212328"/>
            <a:ext cx="5953773" cy="1401363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rgbClr val="2C2617"/>
                </a:solidFill>
              </a:rPr>
              <a:t>CONTEXT</a:t>
            </a:r>
            <a:endParaRPr lang="en-US" sz="6000" dirty="0">
              <a:solidFill>
                <a:srgbClr val="2C2617"/>
              </a:solidFill>
            </a:endParaRPr>
          </a:p>
        </p:txBody>
      </p:sp>
      <p:sp>
        <p:nvSpPr>
          <p:cNvPr id="9" name="Vänster-höger 8"/>
          <p:cNvSpPr/>
          <p:nvPr/>
        </p:nvSpPr>
        <p:spPr>
          <a:xfrm>
            <a:off x="2091658" y="3829566"/>
            <a:ext cx="1494041" cy="833377"/>
          </a:xfrm>
          <a:prstGeom prst="leftRight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Vänster-höger 9"/>
          <p:cNvSpPr/>
          <p:nvPr/>
        </p:nvSpPr>
        <p:spPr>
          <a:xfrm>
            <a:off x="5551873" y="3829566"/>
            <a:ext cx="1549560" cy="833377"/>
          </a:xfrm>
          <a:prstGeom prst="leftRightArrow">
            <a:avLst/>
          </a:prstGeom>
          <a:solidFill>
            <a:srgbClr val="2C26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Bildobjekt 13" descr="j0186102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28791" y="2723875"/>
            <a:ext cx="1548946" cy="2858896"/>
          </a:xfrm>
          <a:prstGeom prst="rect">
            <a:avLst/>
          </a:prstGeom>
        </p:spPr>
      </p:pic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/>
          </a:p>
        </p:txBody>
      </p:sp>
      <p:pic>
        <p:nvPicPr>
          <p:cNvPr id="16" name="Bildobjekt 15" descr="j0186102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72735" y="3273260"/>
            <a:ext cx="1218923" cy="1939068"/>
          </a:xfrm>
          <a:prstGeom prst="rect">
            <a:avLst/>
          </a:prstGeom>
        </p:spPr>
      </p:pic>
      <p:pic>
        <p:nvPicPr>
          <p:cNvPr id="17" name="Bildobjekt 16" descr="j0186102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101433" y="3352512"/>
            <a:ext cx="1279107" cy="185981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85501" y="2617201"/>
            <a:ext cx="1506157" cy="2858896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7101433" y="2723875"/>
            <a:ext cx="1062037" cy="2858896"/>
          </a:xfrm>
          <a:prstGeom prst="rect">
            <a:avLst/>
          </a:prstGeom>
        </p:spPr>
      </p:pic>
      <p:sp useBgFill="1">
        <p:nvSpPr>
          <p:cNvPr id="19" name="textruta 18"/>
          <p:cNvSpPr txBox="1"/>
          <p:nvPr/>
        </p:nvSpPr>
        <p:spPr>
          <a:xfrm>
            <a:off x="393557" y="1356659"/>
            <a:ext cx="8750443" cy="613969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	  </a:t>
            </a:r>
            <a:r>
              <a:rPr lang="en-US" sz="2800" i="1" dirty="0" smtClean="0"/>
              <a:t>How is the phenomena of thinking dealt with, starting </a:t>
            </a:r>
          </a:p>
          <a:p>
            <a:r>
              <a:rPr lang="en-US" sz="2800" i="1" dirty="0" smtClean="0"/>
              <a:t>	  from these assumptions?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0" name="textruta 19"/>
          <p:cNvSpPr txBox="1"/>
          <p:nvPr/>
        </p:nvSpPr>
        <p:spPr>
          <a:xfrm>
            <a:off x="1526019" y="2862450"/>
            <a:ext cx="6566596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Thinking is behavior which is subtle or private and thus </a:t>
            </a:r>
          </a:p>
          <a:p>
            <a:r>
              <a:rPr lang="en-US" dirty="0" smtClean="0"/>
              <a:t>hard to observe, except for the person doing it (and sometimes even…)</a:t>
            </a:r>
          </a:p>
          <a:p>
            <a:endParaRPr lang="en-US" dirty="0" smtClean="0"/>
          </a:p>
          <a:p>
            <a:r>
              <a:rPr lang="en-US" dirty="0" smtClean="0"/>
              <a:t>Thinking is dependent on language (verbal behavior)</a:t>
            </a:r>
          </a:p>
          <a:p>
            <a:endParaRPr lang="en-US" dirty="0" smtClean="0"/>
          </a:p>
          <a:p>
            <a:r>
              <a:rPr lang="en-US" dirty="0" smtClean="0"/>
              <a:t>Thinking can be understood using the same basic </a:t>
            </a:r>
          </a:p>
          <a:p>
            <a:r>
              <a:rPr lang="en-US" dirty="0" smtClean="0"/>
              <a:t>behavioral principles as for understanding other behavior</a:t>
            </a:r>
          </a:p>
          <a:p>
            <a:endParaRPr lang="en-US" dirty="0" smtClean="0"/>
          </a:p>
          <a:p>
            <a:r>
              <a:rPr lang="en-US" dirty="0" smtClean="0"/>
              <a:t>Thinking can effect other behavior of the same organism as </a:t>
            </a:r>
          </a:p>
          <a:p>
            <a:r>
              <a:rPr lang="en-US" dirty="0" smtClean="0"/>
              <a:t>in other behavior–behavior interaction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  <p:bldP spid="10" grpId="0" animBg="1"/>
      <p:bldP spid="19" grpId="0" animBg="1"/>
      <p:bldP spid="19" grpId="1" animBg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Ellips 3"/>
          <p:cNvSpPr/>
          <p:nvPr/>
        </p:nvSpPr>
        <p:spPr>
          <a:xfrm>
            <a:off x="458299" y="4180580"/>
            <a:ext cx="8225816" cy="21574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Ellips 4"/>
          <p:cNvSpPr/>
          <p:nvPr/>
        </p:nvSpPr>
        <p:spPr>
          <a:xfrm>
            <a:off x="458299" y="1105647"/>
            <a:ext cx="8225816" cy="24055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ruta 5"/>
          <p:cNvSpPr txBox="1"/>
          <p:nvPr/>
        </p:nvSpPr>
        <p:spPr>
          <a:xfrm>
            <a:off x="971176" y="1524000"/>
            <a:ext cx="717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161616"/>
                </a:solidFill>
                <a:latin typeface="Arial" charset="0"/>
              </a:rPr>
              <a:t> </a:t>
            </a:r>
            <a:r>
              <a:rPr lang="sv-SE" dirty="0" err="1" smtClean="0">
                <a:solidFill>
                  <a:srgbClr val="161616"/>
                </a:solidFill>
                <a:latin typeface="Arial" charset="0"/>
              </a:rPr>
              <a:t>Unconditioned</a:t>
            </a:r>
            <a:r>
              <a:rPr lang="sv-SE" dirty="0" smtClean="0">
                <a:solidFill>
                  <a:srgbClr val="161616"/>
                </a:solidFill>
                <a:latin typeface="Arial" charset="0"/>
              </a:rPr>
              <a:t> stimulus (US)               </a:t>
            </a:r>
            <a:r>
              <a:rPr lang="sv-SE" dirty="0" err="1" smtClean="0">
                <a:solidFill>
                  <a:srgbClr val="161616"/>
                </a:solidFill>
                <a:latin typeface="Arial" charset="0"/>
              </a:rPr>
              <a:t>Unconditioned</a:t>
            </a:r>
            <a:r>
              <a:rPr lang="sv-SE" dirty="0" smtClean="0">
                <a:solidFill>
                  <a:srgbClr val="161616"/>
                </a:solidFill>
                <a:latin typeface="Arial" charset="0"/>
              </a:rPr>
              <a:t> </a:t>
            </a:r>
            <a:r>
              <a:rPr lang="sv-SE" dirty="0" err="1" smtClean="0">
                <a:solidFill>
                  <a:srgbClr val="161616"/>
                </a:solidFill>
                <a:latin typeface="Arial" charset="0"/>
              </a:rPr>
              <a:t>response</a:t>
            </a:r>
            <a:r>
              <a:rPr lang="sv-SE" dirty="0" smtClean="0">
                <a:solidFill>
                  <a:srgbClr val="161616"/>
                </a:solidFill>
                <a:latin typeface="Arial" charset="0"/>
              </a:rPr>
              <a:t> (UR)</a:t>
            </a:r>
            <a:r>
              <a:rPr lang="sv-SE" sz="2800" dirty="0" smtClean="0">
                <a:solidFill>
                  <a:srgbClr val="161616"/>
                </a:solidFill>
                <a:latin typeface="Arial" charset="0"/>
              </a:rPr>
              <a:t>            </a:t>
            </a:r>
            <a:endParaRPr lang="en-US" dirty="0"/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>
            <a:off x="4238345" y="1852706"/>
            <a:ext cx="576263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sv-SE">
              <a:solidFill>
                <a:srgbClr val="161616"/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 rot="5400000">
            <a:off x="2389187" y="2402680"/>
            <a:ext cx="503238" cy="1588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/>
        </p:nvSpPr>
        <p:spPr>
          <a:xfrm>
            <a:off x="971176" y="2655093"/>
            <a:ext cx="7073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   Conditioned stimulus (CS)                  Conditioned response (CR)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4238345" y="2838824"/>
            <a:ext cx="576263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sv-SE">
              <a:solidFill>
                <a:srgbClr val="161616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272004" y="4768211"/>
            <a:ext cx="40637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dirty="0" err="1" smtClean="0">
                <a:solidFill>
                  <a:srgbClr val="161616"/>
                </a:solidFill>
                <a:latin typeface="Arial" charset="0"/>
              </a:rPr>
              <a:t>A</a:t>
            </a:r>
            <a:r>
              <a:rPr lang="sv-SE" dirty="0" err="1" smtClean="0">
                <a:solidFill>
                  <a:srgbClr val="161616"/>
                </a:solidFill>
                <a:latin typeface="Arial" charset="0"/>
              </a:rPr>
              <a:t>ntecedent</a:t>
            </a:r>
            <a:r>
              <a:rPr lang="sv-SE" dirty="0" smtClean="0">
                <a:solidFill>
                  <a:srgbClr val="161616"/>
                </a:solidFill>
                <a:latin typeface="Arial" charset="0"/>
              </a:rPr>
              <a:t>                      </a:t>
            </a:r>
            <a:r>
              <a:rPr lang="sv-SE" sz="4000" dirty="0" err="1" smtClean="0">
                <a:solidFill>
                  <a:srgbClr val="161616"/>
                </a:solidFill>
                <a:latin typeface="Arial" charset="0"/>
              </a:rPr>
              <a:t>B</a:t>
            </a:r>
            <a:r>
              <a:rPr lang="sv-SE" dirty="0" err="1" smtClean="0">
                <a:solidFill>
                  <a:srgbClr val="161616"/>
                </a:solidFill>
                <a:latin typeface="Arial" charset="0"/>
              </a:rPr>
              <a:t>ehavior</a:t>
            </a:r>
            <a:r>
              <a:rPr lang="sv-SE" dirty="0" smtClean="0">
                <a:solidFill>
                  <a:srgbClr val="161616"/>
                </a:solidFill>
                <a:latin typeface="Arial" charset="0"/>
              </a:rPr>
              <a:t>                   </a:t>
            </a:r>
            <a:endParaRPr lang="sv-SE" dirty="0">
              <a:solidFill>
                <a:srgbClr val="161616"/>
              </a:solidFill>
              <a:latin typeface="Arial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6232119" y="4768211"/>
            <a:ext cx="1812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4000" dirty="0" err="1" smtClean="0">
                <a:solidFill>
                  <a:srgbClr val="161616"/>
                </a:solidFill>
                <a:latin typeface="Arial" charset="0"/>
              </a:rPr>
              <a:t>C</a:t>
            </a:r>
            <a:r>
              <a:rPr lang="sv-SE" dirty="0" err="1" smtClean="0">
                <a:solidFill>
                  <a:srgbClr val="161616"/>
                </a:solidFill>
                <a:latin typeface="Arial" charset="0"/>
              </a:rPr>
              <a:t>onsequence</a:t>
            </a:r>
            <a:endParaRPr lang="sv-SE" sz="4000" dirty="0">
              <a:solidFill>
                <a:srgbClr val="161616"/>
              </a:solidFill>
              <a:latin typeface="Arial" charset="0"/>
            </a:endParaRPr>
          </a:p>
        </p:txBody>
      </p:sp>
      <p:sp>
        <p:nvSpPr>
          <p:cNvPr id="13" name="Line 43"/>
          <p:cNvSpPr>
            <a:spLocks noChangeShapeType="1"/>
          </p:cNvSpPr>
          <p:nvPr/>
        </p:nvSpPr>
        <p:spPr bwMode="auto">
          <a:xfrm>
            <a:off x="2984127" y="5259294"/>
            <a:ext cx="720725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sv-SE">
              <a:solidFill>
                <a:srgbClr val="161616"/>
              </a:solidFill>
            </a:endParaRPr>
          </a:p>
        </p:txBody>
      </p:sp>
      <p:sp>
        <p:nvSpPr>
          <p:cNvPr id="14" name="Line 43"/>
          <p:cNvSpPr>
            <a:spLocks noChangeShapeType="1"/>
          </p:cNvSpPr>
          <p:nvPr/>
        </p:nvSpPr>
        <p:spPr bwMode="auto">
          <a:xfrm>
            <a:off x="5335724" y="5259294"/>
            <a:ext cx="720725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sv-SE">
              <a:solidFill>
                <a:srgbClr val="161616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971176" y="493059"/>
            <a:ext cx="2626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Respondent</a:t>
            </a:r>
            <a:endParaRPr lang="en-US" sz="4000" dirty="0"/>
          </a:p>
        </p:txBody>
      </p:sp>
      <p:sp>
        <p:nvSpPr>
          <p:cNvPr id="16" name="textruta 15"/>
          <p:cNvSpPr txBox="1"/>
          <p:nvPr/>
        </p:nvSpPr>
        <p:spPr>
          <a:xfrm>
            <a:off x="1086753" y="3605469"/>
            <a:ext cx="1897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Operant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 smtClean="0">
                <a:latin typeface="Times New Roman"/>
                <a:cs typeface="Times New Roman"/>
              </a:rPr>
              <a:t>RFT; </a:t>
            </a:r>
            <a:r>
              <a:rPr lang="sv-SE" sz="4400" dirty="0" err="1" smtClean="0">
                <a:latin typeface="Times New Roman"/>
                <a:cs typeface="Times New Roman"/>
              </a:rPr>
              <a:t>one</a:t>
            </a:r>
            <a:r>
              <a:rPr lang="sv-SE" sz="4400" dirty="0" smtClean="0">
                <a:latin typeface="Times New Roman"/>
                <a:cs typeface="Times New Roman"/>
              </a:rPr>
              <a:t> central </a:t>
            </a:r>
            <a:r>
              <a:rPr lang="sv-SE" sz="4400" dirty="0" err="1" smtClean="0">
                <a:latin typeface="Times New Roman"/>
                <a:cs typeface="Times New Roman"/>
              </a:rPr>
              <a:t>idea</a:t>
            </a:r>
            <a:endParaRPr lang="sv-SE" sz="4400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914400" y="2006097"/>
            <a:ext cx="7313613" cy="4056062"/>
          </a:xfrm>
        </p:spPr>
        <p:txBody>
          <a:bodyPr/>
          <a:lstStyle/>
          <a:p>
            <a:pPr marL="514350" indent="-514350">
              <a:buNone/>
            </a:pPr>
            <a:r>
              <a:rPr lang="sv-SE" sz="2800" i="1" dirty="0" smtClean="0">
                <a:latin typeface="Times New Roman"/>
                <a:cs typeface="Times New Roman"/>
              </a:rPr>
              <a:t>  Human </a:t>
            </a:r>
            <a:r>
              <a:rPr lang="sv-SE" sz="2800" i="1" dirty="0" err="1" smtClean="0">
                <a:latin typeface="Times New Roman"/>
                <a:cs typeface="Times New Roman"/>
              </a:rPr>
              <a:t>languaging</a:t>
            </a:r>
            <a:r>
              <a:rPr lang="sv-SE" sz="2800" i="1" dirty="0" smtClean="0">
                <a:latin typeface="Times New Roman"/>
                <a:cs typeface="Times New Roman"/>
              </a:rPr>
              <a:t> and </a:t>
            </a:r>
            <a:r>
              <a:rPr lang="sv-SE" sz="2800" i="1" dirty="0" err="1" smtClean="0">
                <a:latin typeface="Times New Roman"/>
                <a:cs typeface="Times New Roman"/>
              </a:rPr>
              <a:t>cognition</a:t>
            </a:r>
            <a:r>
              <a:rPr lang="sv-SE" sz="2800" i="1" dirty="0" smtClean="0">
                <a:latin typeface="Times New Roman"/>
                <a:cs typeface="Times New Roman"/>
              </a:rPr>
              <a:t> </a:t>
            </a:r>
            <a:r>
              <a:rPr lang="sv-SE" sz="2800" i="1" dirty="0" err="1" smtClean="0">
                <a:latin typeface="Times New Roman"/>
                <a:cs typeface="Times New Roman"/>
              </a:rPr>
              <a:t>consists</a:t>
            </a:r>
            <a:r>
              <a:rPr lang="sv-SE" sz="2800" i="1" dirty="0" smtClean="0">
                <a:latin typeface="Times New Roman"/>
                <a:cs typeface="Times New Roman"/>
              </a:rPr>
              <a:t> of a    	</a:t>
            </a:r>
            <a:r>
              <a:rPr lang="sv-SE" sz="2800" i="1" dirty="0" err="1" smtClean="0">
                <a:latin typeface="Times New Roman"/>
                <a:cs typeface="Times New Roman"/>
              </a:rPr>
              <a:t>specific</a:t>
            </a:r>
            <a:r>
              <a:rPr lang="sv-SE" sz="2800" i="1" dirty="0" smtClean="0">
                <a:latin typeface="Times New Roman"/>
                <a:cs typeface="Times New Roman"/>
              </a:rPr>
              <a:t> kind of </a:t>
            </a:r>
            <a:r>
              <a:rPr lang="sv-SE" sz="2800" i="1" dirty="0" err="1" smtClean="0">
                <a:latin typeface="Times New Roman"/>
                <a:cs typeface="Times New Roman"/>
              </a:rPr>
              <a:t>learned</a:t>
            </a:r>
            <a:r>
              <a:rPr lang="sv-SE" sz="2800" i="1" dirty="0" smtClean="0">
                <a:latin typeface="Times New Roman"/>
                <a:cs typeface="Times New Roman"/>
              </a:rPr>
              <a:t> </a:t>
            </a:r>
            <a:r>
              <a:rPr lang="sv-SE" sz="2800" i="1" dirty="0" err="1" smtClean="0">
                <a:latin typeface="Times New Roman"/>
                <a:cs typeface="Times New Roman"/>
              </a:rPr>
              <a:t>behavior</a:t>
            </a:r>
            <a:r>
              <a:rPr lang="sv-SE" sz="2800" i="1" dirty="0" smtClean="0">
                <a:latin typeface="Times New Roman"/>
                <a:cs typeface="Times New Roman"/>
              </a:rPr>
              <a:t>: </a:t>
            </a:r>
          </a:p>
          <a:p>
            <a:pPr>
              <a:buNone/>
            </a:pPr>
            <a:r>
              <a:rPr lang="sv-SE" sz="2800" b="1" i="1" dirty="0" smtClean="0">
                <a:latin typeface="Times New Roman"/>
                <a:cs typeface="Times New Roman"/>
              </a:rPr>
              <a:t>         </a:t>
            </a:r>
            <a:r>
              <a:rPr lang="sv-SE" sz="2800" b="1" i="1" u="sng" dirty="0" smtClean="0">
                <a:latin typeface="Times New Roman"/>
                <a:cs typeface="Times New Roman"/>
              </a:rPr>
              <a:t>A </a:t>
            </a:r>
            <a:r>
              <a:rPr lang="sv-SE" sz="2800" b="1" i="1" u="sng" dirty="0" err="1" smtClean="0">
                <a:latin typeface="Times New Roman"/>
                <a:cs typeface="Times New Roman"/>
              </a:rPr>
              <a:t>particular</a:t>
            </a:r>
            <a:r>
              <a:rPr lang="sv-SE" sz="2800" b="1" i="1" u="sng" dirty="0" smtClean="0">
                <a:latin typeface="Times New Roman"/>
                <a:cs typeface="Times New Roman"/>
              </a:rPr>
              <a:t> </a:t>
            </a:r>
            <a:r>
              <a:rPr lang="sv-SE" sz="2800" b="1" i="1" u="sng" dirty="0" err="1" smtClean="0">
                <a:latin typeface="Times New Roman"/>
                <a:cs typeface="Times New Roman"/>
              </a:rPr>
              <a:t>way</a:t>
            </a:r>
            <a:r>
              <a:rPr lang="sv-SE" sz="2800" b="1" i="1" u="sng" dirty="0" smtClean="0">
                <a:latin typeface="Times New Roman"/>
                <a:cs typeface="Times New Roman"/>
              </a:rPr>
              <a:t> of </a:t>
            </a:r>
            <a:r>
              <a:rPr lang="sv-SE" sz="2800" b="1" i="1" u="sng" dirty="0" err="1" smtClean="0">
                <a:latin typeface="Times New Roman"/>
                <a:cs typeface="Times New Roman"/>
              </a:rPr>
              <a:t>relating</a:t>
            </a:r>
            <a:r>
              <a:rPr lang="sv-SE" sz="2800" b="1" i="1" u="sng" dirty="0" smtClean="0">
                <a:latin typeface="Times New Roman"/>
                <a:cs typeface="Times New Roman"/>
              </a:rPr>
              <a:t> stimuli</a:t>
            </a:r>
            <a:endParaRPr lang="en-US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60E1-4A00-484B-97DC-47E284BB12D9}" type="slidenum">
              <a:rPr lang="sv-SE" smtClean="0"/>
              <a:pPr/>
              <a:t>5</a:t>
            </a:fld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17484" y="242761"/>
            <a:ext cx="8347956" cy="1382829"/>
          </a:xfrm>
        </p:spPr>
        <p:txBody>
          <a:bodyPr/>
          <a:lstStyle/>
          <a:p>
            <a:r>
              <a:rPr lang="en-US" sz="4000" dirty="0" smtClean="0"/>
              <a:t>Relating controlled by </a:t>
            </a:r>
            <a:br>
              <a:rPr lang="en-US" sz="4000" dirty="0" smtClean="0"/>
            </a:br>
            <a:r>
              <a:rPr lang="en-US" sz="4000" dirty="0" smtClean="0"/>
              <a:t>the phenomena related</a:t>
            </a:r>
            <a:endParaRPr lang="en-US" sz="40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932" y="3041751"/>
            <a:ext cx="1699473" cy="194265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67" y="2338846"/>
            <a:ext cx="3121025" cy="264555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519" y="3041751"/>
            <a:ext cx="1699473" cy="1942651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417" y="3041751"/>
            <a:ext cx="2068253" cy="1753167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152" y="3918334"/>
            <a:ext cx="2068253" cy="1753167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376863" y="2521050"/>
            <a:ext cx="1611313" cy="1814313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244571" y="2721067"/>
            <a:ext cx="1676400" cy="1828800"/>
          </a:xfrm>
          <a:prstGeom prst="rect">
            <a:avLst/>
          </a:prstGeom>
        </p:spPr>
      </p:pic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9024" y="462897"/>
            <a:ext cx="7272339" cy="1339009"/>
          </a:xfrm>
        </p:spPr>
        <p:txBody>
          <a:bodyPr/>
          <a:lstStyle/>
          <a:p>
            <a:r>
              <a:rPr lang="sv-SE" sz="4000" dirty="0" err="1" smtClean="0">
                <a:latin typeface="Times New Roman"/>
                <a:cs typeface="Times New Roman"/>
              </a:rPr>
              <a:t>Relating</a:t>
            </a:r>
            <a:r>
              <a:rPr lang="sv-SE" sz="4000" dirty="0" smtClean="0">
                <a:latin typeface="Times New Roman"/>
                <a:cs typeface="Times New Roman"/>
              </a:rPr>
              <a:t> </a:t>
            </a:r>
            <a:r>
              <a:rPr lang="sv-SE" sz="4000" dirty="0" err="1" smtClean="0">
                <a:latin typeface="Times New Roman"/>
                <a:cs typeface="Times New Roman"/>
              </a:rPr>
              <a:t>controlled</a:t>
            </a:r>
            <a:r>
              <a:rPr lang="sv-SE" sz="4000" dirty="0" smtClean="0">
                <a:latin typeface="Times New Roman"/>
                <a:cs typeface="Times New Roman"/>
              </a:rPr>
              <a:t> by </a:t>
            </a:r>
            <a:r>
              <a:rPr lang="sv-SE" sz="4000" dirty="0" err="1" smtClean="0">
                <a:latin typeface="Times New Roman"/>
                <a:cs typeface="Times New Roman"/>
              </a:rPr>
              <a:t>arbitrary</a:t>
            </a:r>
            <a:r>
              <a:rPr lang="sv-SE" sz="4000" dirty="0" smtClean="0">
                <a:latin typeface="Times New Roman"/>
                <a:cs typeface="Times New Roman"/>
              </a:rPr>
              <a:t> </a:t>
            </a:r>
            <a:r>
              <a:rPr lang="sv-SE" sz="4000" dirty="0" err="1" smtClean="0">
                <a:latin typeface="Times New Roman"/>
                <a:cs typeface="Times New Roman"/>
              </a:rPr>
              <a:t>contextual</a:t>
            </a:r>
            <a:r>
              <a:rPr lang="sv-SE" sz="4000" dirty="0" smtClean="0">
                <a:latin typeface="Times New Roman"/>
                <a:cs typeface="Times New Roman"/>
              </a:rPr>
              <a:t> </a:t>
            </a:r>
            <a:r>
              <a:rPr lang="sv-SE" sz="4000" dirty="0" err="1" smtClean="0">
                <a:latin typeface="Times New Roman"/>
                <a:cs typeface="Times New Roman"/>
              </a:rPr>
              <a:t>cues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89024" y="1932578"/>
            <a:ext cx="7272339" cy="4011903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	Humans </a:t>
            </a:r>
            <a:r>
              <a:rPr lang="sv-SE" dirty="0" err="1" smtClean="0"/>
              <a:t>teach</a:t>
            </a:r>
            <a:r>
              <a:rPr lang="sv-SE" dirty="0" smtClean="0"/>
              <a:t>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offspring</a:t>
            </a:r>
            <a:r>
              <a:rPr lang="sv-SE" dirty="0" smtClean="0"/>
              <a:t> to abstract </a:t>
            </a:r>
            <a:r>
              <a:rPr lang="sv-SE" dirty="0" err="1" smtClean="0"/>
              <a:t>arbitrary</a:t>
            </a:r>
            <a:r>
              <a:rPr lang="sv-SE" dirty="0" smtClean="0"/>
              <a:t> stimuli (sounds, </a:t>
            </a:r>
            <a:r>
              <a:rPr lang="sv-SE" dirty="0" err="1" smtClean="0"/>
              <a:t>words</a:t>
            </a:r>
            <a:r>
              <a:rPr lang="sv-SE" dirty="0" smtClean="0"/>
              <a:t>, </a:t>
            </a:r>
            <a:r>
              <a:rPr lang="sv-SE" dirty="0" err="1" smtClean="0"/>
              <a:t>gestures</a:t>
            </a:r>
            <a:r>
              <a:rPr lang="sv-SE" dirty="0" smtClean="0"/>
              <a:t>) to </a:t>
            </a:r>
            <a:r>
              <a:rPr lang="sv-SE" dirty="0" err="1" smtClean="0"/>
              <a:t>controll</a:t>
            </a:r>
            <a:r>
              <a:rPr lang="sv-SE" dirty="0" smtClean="0"/>
              <a:t> relations and </a:t>
            </a:r>
            <a:r>
              <a:rPr lang="sv-SE" dirty="0" err="1" smtClean="0"/>
              <a:t>thereby</a:t>
            </a:r>
            <a:r>
              <a:rPr lang="sv-SE" dirty="0" smtClean="0"/>
              <a:t> alter stimulus </a:t>
            </a:r>
            <a:r>
              <a:rPr lang="sv-SE" dirty="0" err="1" smtClean="0"/>
              <a:t>function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60E1-4A00-484B-97DC-47E284BB12D9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2200713" y="3518378"/>
            <a:ext cx="1725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   </a:t>
            </a:r>
            <a:endParaRPr lang="sv-SE" sz="4000" dirty="0"/>
          </a:p>
        </p:txBody>
      </p:sp>
      <p:sp>
        <p:nvSpPr>
          <p:cNvPr id="11" name="textruta 10"/>
          <p:cNvSpPr txBox="1"/>
          <p:nvPr/>
        </p:nvSpPr>
        <p:spPr>
          <a:xfrm>
            <a:off x="4596930" y="3578564"/>
            <a:ext cx="2148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   </a:t>
            </a:r>
            <a:r>
              <a:rPr lang="sv-SE" sz="4000" dirty="0" smtClean="0"/>
              <a:t>     </a:t>
            </a:r>
            <a:endParaRPr lang="sv-SE" sz="4000" dirty="0"/>
          </a:p>
        </p:txBody>
      </p:sp>
      <p:sp>
        <p:nvSpPr>
          <p:cNvPr id="13" name="textruta 12"/>
          <p:cNvSpPr txBox="1"/>
          <p:nvPr/>
        </p:nvSpPr>
        <p:spPr>
          <a:xfrm>
            <a:off x="3063220" y="4948169"/>
            <a:ext cx="2768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is the same as 10000 dollars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2928703" y="4978035"/>
            <a:ext cx="381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is the same as a </a:t>
            </a:r>
            <a:r>
              <a:rPr lang="sv-SE" dirty="0" err="1" smtClean="0"/>
              <a:t>hard</a:t>
            </a:r>
            <a:r>
              <a:rPr lang="sv-SE" dirty="0" smtClean="0"/>
              <a:t> </a:t>
            </a:r>
            <a:r>
              <a:rPr lang="sv-SE" dirty="0" err="1" smtClean="0"/>
              <a:t>punch</a:t>
            </a:r>
            <a:r>
              <a:rPr lang="sv-SE" dirty="0" smtClean="0"/>
              <a:t> on the </a:t>
            </a:r>
            <a:r>
              <a:rPr lang="sv-SE" dirty="0" err="1" smtClean="0"/>
              <a:t>nose</a:t>
            </a:r>
            <a:endParaRPr lang="sv-SE" dirty="0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3942607" y="3578166"/>
            <a:ext cx="390392" cy="1444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3942607" y="3722628"/>
            <a:ext cx="858176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4489501" y="3722628"/>
            <a:ext cx="311282" cy="4318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4255609" y="4009966"/>
            <a:ext cx="233892" cy="1444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>
            <a:off x="4176499" y="4009965"/>
            <a:ext cx="79110" cy="7143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0" name="Båge 22"/>
          <p:cNvSpPr>
            <a:spLocks/>
          </p:cNvSpPr>
          <p:nvPr/>
        </p:nvSpPr>
        <p:spPr bwMode="auto">
          <a:xfrm>
            <a:off x="6883228" y="3578564"/>
            <a:ext cx="1554692" cy="647700"/>
          </a:xfrm>
          <a:custGeom>
            <a:avLst/>
            <a:gdLst>
              <a:gd name="T0" fmla="*/ 0 w 43079"/>
              <a:gd name="T1" fmla="*/ 609947 h 21600"/>
              <a:gd name="T2" fmla="*/ 1435100 w 43079"/>
              <a:gd name="T3" fmla="*/ 590756 h 21600"/>
              <a:gd name="T4" fmla="*/ 718333 w 43079"/>
              <a:gd name="T5" fmla="*/ 647700 h 21600"/>
              <a:gd name="T6" fmla="*/ 0 60000 65536"/>
              <a:gd name="T7" fmla="*/ 0 60000 65536"/>
              <a:gd name="T8" fmla="*/ 0 60000 65536"/>
              <a:gd name="T9" fmla="*/ 0 w 43079"/>
              <a:gd name="T10" fmla="*/ 0 h 21600"/>
              <a:gd name="T11" fmla="*/ 43079 w 4307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79" h="21600" fill="none" extrusionOk="0">
                <a:moveTo>
                  <a:pt x="-1" y="20340"/>
                </a:moveTo>
                <a:cubicBezTo>
                  <a:pt x="666" y="8920"/>
                  <a:pt x="10122" y="-1"/>
                  <a:pt x="21563" y="-1"/>
                </a:cubicBezTo>
                <a:cubicBezTo>
                  <a:pt x="32756" y="-1"/>
                  <a:pt x="42095" y="8550"/>
                  <a:pt x="43079" y="19700"/>
                </a:cubicBezTo>
              </a:path>
              <a:path w="43079" h="21600" stroke="0" extrusionOk="0">
                <a:moveTo>
                  <a:pt x="-1" y="20340"/>
                </a:moveTo>
                <a:cubicBezTo>
                  <a:pt x="666" y="8920"/>
                  <a:pt x="10122" y="-1"/>
                  <a:pt x="21563" y="-1"/>
                </a:cubicBezTo>
                <a:cubicBezTo>
                  <a:pt x="32756" y="-1"/>
                  <a:pt x="42095" y="8550"/>
                  <a:pt x="43079" y="19700"/>
                </a:cubicBezTo>
                <a:lnTo>
                  <a:pt x="21563" y="21600"/>
                </a:lnTo>
                <a:close/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8443079" y="4081802"/>
            <a:ext cx="0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 flipH="1">
            <a:off x="7896186" y="4153239"/>
            <a:ext cx="546894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 flipH="1" flipV="1">
            <a:off x="7584904" y="3865903"/>
            <a:ext cx="311282" cy="287337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4" name="Line 2"/>
          <p:cNvSpPr>
            <a:spLocks noChangeShapeType="1"/>
          </p:cNvSpPr>
          <p:nvPr/>
        </p:nvSpPr>
        <p:spPr bwMode="auto">
          <a:xfrm>
            <a:off x="960760" y="3722629"/>
            <a:ext cx="780785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>
            <a:off x="1741545" y="3722630"/>
            <a:ext cx="0" cy="3603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 flipH="1">
            <a:off x="1273761" y="4082992"/>
            <a:ext cx="467783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 flipV="1">
            <a:off x="1273761" y="3938530"/>
            <a:ext cx="0" cy="1444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1273761" y="3938530"/>
            <a:ext cx="622565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 flipH="1">
            <a:off x="2105885" y="4833572"/>
            <a:ext cx="390392" cy="1444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>
            <a:off x="2105885" y="4978034"/>
            <a:ext cx="858176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 flipH="1">
            <a:off x="2652779" y="4978034"/>
            <a:ext cx="311282" cy="4318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 flipH="1" flipV="1">
            <a:off x="2418887" y="5265372"/>
            <a:ext cx="233892" cy="1444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flipH="1">
            <a:off x="2339777" y="5265371"/>
            <a:ext cx="79110" cy="7143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 useBgFill="1">
        <p:nvSpPr>
          <p:cNvPr id="29" name="textruta 28"/>
          <p:cNvSpPr txBox="1"/>
          <p:nvPr/>
        </p:nvSpPr>
        <p:spPr>
          <a:xfrm>
            <a:off x="2105885" y="3609856"/>
            <a:ext cx="1457425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dirty="0" smtClean="0"/>
              <a:t>is more than</a:t>
            </a:r>
            <a:endParaRPr lang="en-US" sz="2000" dirty="0"/>
          </a:p>
        </p:txBody>
      </p:sp>
      <p:sp useBgFill="1">
        <p:nvSpPr>
          <p:cNvPr id="39" name="textruta 38"/>
          <p:cNvSpPr txBox="1"/>
          <p:nvPr/>
        </p:nvSpPr>
        <p:spPr>
          <a:xfrm>
            <a:off x="5095662" y="3609856"/>
            <a:ext cx="1471577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is less than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3" grpId="0"/>
      <p:bldP spid="13" grpId="1"/>
      <p:bldP spid="14" grpId="0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9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0" y="560797"/>
            <a:ext cx="9144000" cy="1231900"/>
          </a:xfrm>
        </p:spPr>
        <p:txBody>
          <a:bodyPr/>
          <a:lstStyle/>
          <a:p>
            <a:r>
              <a:rPr lang="sv-SE" sz="4000" dirty="0" err="1" smtClean="0">
                <a:latin typeface="Times New Roman"/>
                <a:cs typeface="Times New Roman"/>
              </a:rPr>
              <a:t>Relating</a:t>
            </a:r>
            <a:r>
              <a:rPr lang="sv-SE" sz="4000" dirty="0" smtClean="0">
                <a:latin typeface="Times New Roman"/>
                <a:cs typeface="Times New Roman"/>
              </a:rPr>
              <a:t> </a:t>
            </a:r>
            <a:r>
              <a:rPr lang="sv-SE" sz="4000" dirty="0" err="1" smtClean="0">
                <a:latin typeface="Times New Roman"/>
                <a:cs typeface="Times New Roman"/>
              </a:rPr>
              <a:t>controlled</a:t>
            </a:r>
            <a:r>
              <a:rPr lang="sv-SE" sz="4000" dirty="0" smtClean="0">
                <a:latin typeface="Times New Roman"/>
                <a:cs typeface="Times New Roman"/>
              </a:rPr>
              <a:t> by </a:t>
            </a:r>
            <a:r>
              <a:rPr lang="sv-SE" sz="4000" dirty="0" err="1" smtClean="0">
                <a:latin typeface="Times New Roman"/>
                <a:cs typeface="Times New Roman"/>
              </a:rPr>
              <a:t>arbitrary</a:t>
            </a:r>
            <a:r>
              <a:rPr lang="sv-SE" sz="4000" dirty="0" smtClean="0">
                <a:latin typeface="Times New Roman"/>
                <a:cs typeface="Times New Roman"/>
              </a:rPr>
              <a:t> </a:t>
            </a:r>
            <a:br>
              <a:rPr lang="sv-SE" sz="4000" dirty="0" smtClean="0">
                <a:latin typeface="Times New Roman"/>
                <a:cs typeface="Times New Roman"/>
              </a:rPr>
            </a:br>
            <a:r>
              <a:rPr lang="sv-SE" sz="4000" dirty="0" err="1" smtClean="0">
                <a:latin typeface="Times New Roman"/>
                <a:cs typeface="Times New Roman"/>
              </a:rPr>
              <a:t>contextual</a:t>
            </a:r>
            <a:r>
              <a:rPr lang="sv-SE" sz="4000" dirty="0" smtClean="0">
                <a:latin typeface="Times New Roman"/>
                <a:cs typeface="Times New Roman"/>
              </a:rPr>
              <a:t> </a:t>
            </a:r>
            <a:r>
              <a:rPr lang="sv-SE" sz="4000" dirty="0" err="1" smtClean="0">
                <a:latin typeface="Times New Roman"/>
                <a:cs typeface="Times New Roman"/>
              </a:rPr>
              <a:t>cues</a:t>
            </a:r>
            <a:endParaRPr lang="en-US" sz="4000" dirty="0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2392032" y="2674837"/>
            <a:ext cx="1132182" cy="10593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18" name="Rak pil 17"/>
          <p:cNvCxnSpPr/>
          <p:nvPr/>
        </p:nvCxnSpPr>
        <p:spPr>
          <a:xfrm>
            <a:off x="4027850" y="2995486"/>
            <a:ext cx="1225599" cy="14768"/>
          </a:xfrm>
          <a:prstGeom prst="straightConnector1">
            <a:avLst/>
          </a:prstGeom>
          <a:ln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k pil 19"/>
          <p:cNvCxnSpPr/>
          <p:nvPr/>
        </p:nvCxnSpPr>
        <p:spPr>
          <a:xfrm rot="10800000">
            <a:off x="4027850" y="3322853"/>
            <a:ext cx="1225599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/>
          <p:nvPr/>
        </p:nvCxnSpPr>
        <p:spPr>
          <a:xfrm rot="5400000">
            <a:off x="2158240" y="4541787"/>
            <a:ext cx="1074081" cy="1588"/>
          </a:xfrm>
          <a:prstGeom prst="straightConnector1">
            <a:avLst/>
          </a:prstGeom>
          <a:ln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pil 21"/>
          <p:cNvCxnSpPr/>
          <p:nvPr/>
        </p:nvCxnSpPr>
        <p:spPr>
          <a:xfrm rot="10800000" flipV="1">
            <a:off x="3809840" y="3734151"/>
            <a:ext cx="1704188" cy="151554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pil 23"/>
          <p:cNvCxnSpPr/>
          <p:nvPr/>
        </p:nvCxnSpPr>
        <p:spPr>
          <a:xfrm flipV="1">
            <a:off x="3809841" y="4005540"/>
            <a:ext cx="1938348" cy="181119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pil 24"/>
          <p:cNvCxnSpPr/>
          <p:nvPr/>
        </p:nvCxnSpPr>
        <p:spPr>
          <a:xfrm rot="5400000" flipH="1" flipV="1">
            <a:off x="2537031" y="4530507"/>
            <a:ext cx="1096642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2392032" y="5249693"/>
            <a:ext cx="1132182" cy="10593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FFFF00"/>
              </a:solidFill>
              <a:effectLst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748189" y="2674837"/>
            <a:ext cx="1132182" cy="105931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FF0000"/>
              </a:solidFill>
              <a:effectLst/>
            </a:endParaRPr>
          </a:p>
        </p:txBody>
      </p:sp>
      <p:sp>
        <p:nvSpPr>
          <p:cNvPr id="34" name="textruta 33"/>
          <p:cNvSpPr txBox="1"/>
          <p:nvPr/>
        </p:nvSpPr>
        <p:spPr>
          <a:xfrm>
            <a:off x="728607" y="4363684"/>
            <a:ext cx="196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MORE THAN</a:t>
            </a:r>
            <a:endParaRPr lang="en-US" dirty="0"/>
          </a:p>
        </p:txBody>
      </p:sp>
      <p:sp>
        <p:nvSpPr>
          <p:cNvPr id="41" name="textruta 40"/>
          <p:cNvSpPr txBox="1"/>
          <p:nvPr/>
        </p:nvSpPr>
        <p:spPr>
          <a:xfrm>
            <a:off x="3809839" y="2490171"/>
            <a:ext cx="137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 THAN</a:t>
            </a:r>
            <a:endParaRPr lang="en-US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  <p:bldP spid="29" grpId="0" animBg="1"/>
      <p:bldP spid="34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0" y="288724"/>
            <a:ext cx="9144000" cy="1231900"/>
          </a:xfrm>
        </p:spPr>
        <p:txBody>
          <a:bodyPr/>
          <a:lstStyle/>
          <a:p>
            <a:r>
              <a:rPr lang="en-US" dirty="0" smtClean="0"/>
              <a:t>Different relations</a:t>
            </a:r>
            <a:endParaRPr lang="en-US" dirty="0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2392032" y="2674837"/>
            <a:ext cx="1132182" cy="10593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18" name="Rak pil 17"/>
          <p:cNvCxnSpPr/>
          <p:nvPr/>
        </p:nvCxnSpPr>
        <p:spPr>
          <a:xfrm>
            <a:off x="4027850" y="2995486"/>
            <a:ext cx="1225599" cy="14768"/>
          </a:xfrm>
          <a:prstGeom prst="straightConnector1">
            <a:avLst/>
          </a:prstGeom>
          <a:ln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k pil 19"/>
          <p:cNvCxnSpPr/>
          <p:nvPr/>
        </p:nvCxnSpPr>
        <p:spPr>
          <a:xfrm rot="10800000">
            <a:off x="4027850" y="3322853"/>
            <a:ext cx="1225599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/>
          <p:nvPr/>
        </p:nvCxnSpPr>
        <p:spPr>
          <a:xfrm rot="5400000">
            <a:off x="2158240" y="4541787"/>
            <a:ext cx="1074081" cy="1588"/>
          </a:xfrm>
          <a:prstGeom prst="straightConnector1">
            <a:avLst/>
          </a:prstGeom>
          <a:ln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pil 21"/>
          <p:cNvCxnSpPr/>
          <p:nvPr/>
        </p:nvCxnSpPr>
        <p:spPr>
          <a:xfrm rot="10800000" flipV="1">
            <a:off x="3809840" y="3734151"/>
            <a:ext cx="1704188" cy="151554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pil 23"/>
          <p:cNvCxnSpPr/>
          <p:nvPr/>
        </p:nvCxnSpPr>
        <p:spPr>
          <a:xfrm flipV="1">
            <a:off x="3809841" y="4005540"/>
            <a:ext cx="1938348" cy="181119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pil 24"/>
          <p:cNvCxnSpPr/>
          <p:nvPr/>
        </p:nvCxnSpPr>
        <p:spPr>
          <a:xfrm rot="5400000" flipH="1" flipV="1">
            <a:off x="2537031" y="4530507"/>
            <a:ext cx="1096642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2392032" y="5249693"/>
            <a:ext cx="1132182" cy="10593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FFFF00"/>
              </a:solidFill>
              <a:effectLst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748189" y="2674837"/>
            <a:ext cx="1132182" cy="105931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FF0000"/>
              </a:solidFill>
              <a:effectLst/>
            </a:endParaRPr>
          </a:p>
        </p:txBody>
      </p:sp>
      <p:sp>
        <p:nvSpPr>
          <p:cNvPr id="34" name="textruta 33"/>
          <p:cNvSpPr txBox="1"/>
          <p:nvPr/>
        </p:nvSpPr>
        <p:spPr>
          <a:xfrm>
            <a:off x="770240" y="4363684"/>
            <a:ext cx="192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MORE THAN</a:t>
            </a:r>
            <a:endParaRPr lang="en-US" dirty="0"/>
          </a:p>
        </p:txBody>
      </p:sp>
      <p:sp>
        <p:nvSpPr>
          <p:cNvPr id="41" name="textruta 40"/>
          <p:cNvSpPr txBox="1"/>
          <p:nvPr/>
        </p:nvSpPr>
        <p:spPr>
          <a:xfrm>
            <a:off x="4081053" y="2490171"/>
            <a:ext cx="137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 THAN</a:t>
            </a:r>
            <a:endParaRPr lang="en-US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/>
          </a:p>
        </p:txBody>
      </p:sp>
      <p:sp useBgFill="1">
        <p:nvSpPr>
          <p:cNvPr id="23" name="textruta 22"/>
          <p:cNvSpPr txBox="1"/>
          <p:nvPr/>
        </p:nvSpPr>
        <p:spPr>
          <a:xfrm>
            <a:off x="3758375" y="2490171"/>
            <a:ext cx="198981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   IN FRONT OF</a:t>
            </a:r>
            <a:endParaRPr lang="en-US" dirty="0"/>
          </a:p>
        </p:txBody>
      </p:sp>
      <p:sp useBgFill="1">
        <p:nvSpPr>
          <p:cNvPr id="26" name="textruta 25"/>
          <p:cNvSpPr txBox="1"/>
          <p:nvPr/>
        </p:nvSpPr>
        <p:spPr>
          <a:xfrm>
            <a:off x="934519" y="4363684"/>
            <a:ext cx="151522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        BEHIND       </a:t>
            </a:r>
            <a:endParaRPr lang="en-US" dirty="0"/>
          </a:p>
        </p:txBody>
      </p:sp>
      <p:sp useBgFill="1">
        <p:nvSpPr>
          <p:cNvPr id="27" name="textruta 26"/>
          <p:cNvSpPr txBox="1"/>
          <p:nvPr/>
        </p:nvSpPr>
        <p:spPr>
          <a:xfrm>
            <a:off x="770240" y="4363684"/>
            <a:ext cx="188169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        BEFORE              </a:t>
            </a:r>
            <a:endParaRPr lang="en-US" dirty="0"/>
          </a:p>
        </p:txBody>
      </p:sp>
      <p:sp useBgFill="1">
        <p:nvSpPr>
          <p:cNvPr id="30" name="textruta 29"/>
          <p:cNvSpPr txBox="1"/>
          <p:nvPr/>
        </p:nvSpPr>
        <p:spPr>
          <a:xfrm>
            <a:off x="4027850" y="2441488"/>
            <a:ext cx="140279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    AFTER</a:t>
            </a:r>
            <a:endParaRPr lang="en-US" dirty="0"/>
          </a:p>
        </p:txBody>
      </p:sp>
      <p:sp useBgFill="1">
        <p:nvSpPr>
          <p:cNvPr id="31" name="textruta 30"/>
          <p:cNvSpPr txBox="1"/>
          <p:nvPr/>
        </p:nvSpPr>
        <p:spPr>
          <a:xfrm>
            <a:off x="934519" y="563433"/>
            <a:ext cx="7195399" cy="698652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   This particular kind of relating is called:</a:t>
            </a:r>
          </a:p>
          <a:p>
            <a:endParaRPr lang="en-US" sz="3200" dirty="0" smtClean="0"/>
          </a:p>
          <a:p>
            <a:pPr algn="ctr"/>
            <a:r>
              <a:rPr lang="en-US" sz="3200" i="1" dirty="0" smtClean="0"/>
              <a:t>	</a:t>
            </a:r>
          </a:p>
          <a:p>
            <a:pPr algn="ctr"/>
            <a:r>
              <a:rPr lang="en-US" sz="3200" i="1" dirty="0" smtClean="0"/>
              <a:t>	Arbitrarily applicable relational responding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3200" i="1" dirty="0" smtClean="0"/>
              <a:t>			Derived relational responding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3200" i="1" dirty="0" smtClean="0"/>
              <a:t>				  Relational framing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30" grpId="0" animBg="1"/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äck">
  <a:themeElements>
    <a:clrScheme name="Bläck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Bläck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Bläck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Bläck.thmx</Template>
  <TotalTime>2804</TotalTime>
  <Words>1439</Words>
  <Application>Microsoft Macintosh PowerPoint</Application>
  <PresentationFormat>Bildspel på skärmen (4:3)</PresentationFormat>
  <Paragraphs>291</Paragraphs>
  <Slides>23</Slides>
  <Notes>18</Notes>
  <HiddenSlides>0</HiddenSlides>
  <MMClips>0</MMClips>
  <ScaleCrop>false</ScaleCrop>
  <HeadingPairs>
    <vt:vector size="4" baseType="variant">
      <vt:variant>
        <vt:lpstr>Formgivningsmall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4" baseType="lpstr">
      <vt:lpstr>Bläck</vt:lpstr>
      <vt:lpstr>   To start learning RFT</vt:lpstr>
      <vt:lpstr>The structure of the presentation</vt:lpstr>
      <vt:lpstr>Functional contextualism</vt:lpstr>
      <vt:lpstr>Bild 4</vt:lpstr>
      <vt:lpstr>RFT; one central idea</vt:lpstr>
      <vt:lpstr>Relating controlled by  the phenomena related</vt:lpstr>
      <vt:lpstr>Relating controlled by arbitrary contextual cues</vt:lpstr>
      <vt:lpstr>Relating controlled by arbitrary  contextual cues</vt:lpstr>
      <vt:lpstr>Different relations</vt:lpstr>
      <vt:lpstr> An exercise</vt:lpstr>
      <vt:lpstr>The effects of relational framing</vt:lpstr>
      <vt:lpstr>Rule following</vt:lpstr>
      <vt:lpstr>Interacting with your own behavior</vt:lpstr>
      <vt:lpstr>Interacting with your own behavior (self)</vt:lpstr>
      <vt:lpstr>Interacting with your own behavior (self)</vt:lpstr>
      <vt:lpstr>Behavior – behavior interaction</vt:lpstr>
      <vt:lpstr>The risks of relational framing</vt:lpstr>
      <vt:lpstr>Bild 18</vt:lpstr>
      <vt:lpstr>Bild 19</vt:lpstr>
      <vt:lpstr>Bild 20</vt:lpstr>
      <vt:lpstr>Three clinical tasks</vt:lpstr>
      <vt:lpstr>Bild 22</vt:lpstr>
      <vt:lpstr>Tools for therapy</vt:lpstr>
    </vt:vector>
  </TitlesOfParts>
  <Company>nt psykiatri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from bottom up</dc:title>
  <dc:creator>niklas törneke</dc:creator>
  <cp:lastModifiedBy>niklas törneke</cp:lastModifiedBy>
  <cp:revision>155</cp:revision>
  <dcterms:created xsi:type="dcterms:W3CDTF">2013-07-11T08:09:11Z</dcterms:created>
  <dcterms:modified xsi:type="dcterms:W3CDTF">2013-07-11T08:10:37Z</dcterms:modified>
</cp:coreProperties>
</file>